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84" r:id="rId2"/>
  </p:sldMasterIdLst>
  <p:notesMasterIdLst>
    <p:notesMasterId r:id="rId30"/>
  </p:notesMasterIdLst>
  <p:sldIdLst>
    <p:sldId id="256" r:id="rId3"/>
    <p:sldId id="257" r:id="rId4"/>
    <p:sldId id="394" r:id="rId5"/>
    <p:sldId id="410" r:id="rId6"/>
    <p:sldId id="421" r:id="rId7"/>
    <p:sldId id="442" r:id="rId8"/>
    <p:sldId id="426" r:id="rId9"/>
    <p:sldId id="422" r:id="rId10"/>
    <p:sldId id="446" r:id="rId11"/>
    <p:sldId id="443" r:id="rId12"/>
    <p:sldId id="441" r:id="rId13"/>
    <p:sldId id="423" r:id="rId14"/>
    <p:sldId id="440" r:id="rId15"/>
    <p:sldId id="436" r:id="rId16"/>
    <p:sldId id="438" r:id="rId17"/>
    <p:sldId id="395" r:id="rId18"/>
    <p:sldId id="444" r:id="rId19"/>
    <p:sldId id="433" r:id="rId20"/>
    <p:sldId id="448" r:id="rId21"/>
    <p:sldId id="449" r:id="rId22"/>
    <p:sldId id="424" r:id="rId23"/>
    <p:sldId id="428" r:id="rId24"/>
    <p:sldId id="430" r:id="rId25"/>
    <p:sldId id="429" r:id="rId26"/>
    <p:sldId id="431" r:id="rId27"/>
    <p:sldId id="432" r:id="rId28"/>
    <p:sldId id="258" r:id="rId29"/>
  </p:sldIdLst>
  <p:sldSz cx="9144000" cy="5143500" type="screen16x9"/>
  <p:notesSz cx="6858000" cy="9144000"/>
  <p:embeddedFontLst>
    <p:embeddedFont>
      <p:font typeface="Roboto Slab" charset="0"/>
      <p:regular r:id="rId31"/>
    </p:embeddedFont>
    <p:embeddedFont>
      <p:font typeface="Nixie One" charset="0"/>
      <p:regular r:id="rId32"/>
    </p:embeddedFont>
    <p:embeddedFont>
      <p:font typeface="Calibri" pitchFamily="34" charset="0"/>
      <p:regular r:id="rId33"/>
      <p:bold r:id="rId34"/>
      <p:italic r:id="rId35"/>
      <p:boldItalic r:id="rId36"/>
    </p:embeddedFont>
    <p:embeddedFont>
      <p:font typeface="Verdana" pitchFamily="34" charset="0"/>
      <p:regular r:id="rId37"/>
      <p:bold r:id="rId38"/>
      <p:italic r:id="rId39"/>
      <p:boldItalic r:id="rId40"/>
    </p:embeddedFont>
    <p:embeddedFont>
      <p:font typeface="MS PGothic" pitchFamily="34" charset="-128"/>
      <p:regular r:id="rId41"/>
    </p:embeddedFont>
    <p:embeddedFont>
      <p:font typeface="Impact"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111111"/>
    <a:srgbClr val="008080"/>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A570FA9-D75E-4CC5-BEC2-1B616FA9FC0C}">
  <a:tblStyle styleId="{7A570FA9-D75E-4CC5-BEC2-1B616FA9FC0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70" autoAdjust="0"/>
    <p:restoredTop sz="95204" autoAdjust="0"/>
  </p:normalViewPr>
  <p:slideViewPr>
    <p:cSldViewPr>
      <p:cViewPr>
        <p:scale>
          <a:sx n="80" d="100"/>
          <a:sy n="80" d="100"/>
        </p:scale>
        <p:origin x="-1686" y="-672"/>
      </p:cViewPr>
      <p:guideLst>
        <p:guide orient="horz" pos="1620"/>
        <p:guide pos="2880"/>
      </p:guideLst>
    </p:cSldViewPr>
  </p:slideViewPr>
  <p:outlineViewPr>
    <p:cViewPr>
      <p:scale>
        <a:sx n="33" d="100"/>
        <a:sy n="33" d="100"/>
      </p:scale>
      <p:origin x="0" y="5692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41131689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4572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4572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mtClean="0"/>
              <a:t>Dữ</a:t>
            </a:r>
            <a:r>
              <a:rPr lang="en-US" baseline="0" smtClean="0"/>
              <a:t> liệu từ Châu Phi cho thấy vx đậu mùa hiệu quả ít nhất 85% trong việc ngăn ngừa vi rút lây nhiễm</a:t>
            </a: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4572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4572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2289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2407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4572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vi-VN" sz="1100" b="0" i="0" u="none" strike="noStrike" cap="none" smtClean="0">
                <a:solidFill>
                  <a:srgbClr val="000000"/>
                </a:solidFill>
                <a:effectLst/>
                <a:latin typeface="Arial"/>
                <a:ea typeface="Arial"/>
                <a:cs typeface="Arial"/>
                <a:sym typeface="Arial"/>
              </a:rPr>
              <a:t>Hiện chưa rõ người mắc bệnh đậu mùa khỉ không có triệu chứng có làm lây bệnh này hay không.</a:t>
            </a: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vi-VN" sz="1100" b="0" i="0" u="none" strike="noStrike" cap="none" smtClean="0">
                <a:solidFill>
                  <a:srgbClr val="000000"/>
                </a:solidFill>
                <a:effectLst/>
                <a:latin typeface="Arial"/>
                <a:ea typeface="Arial"/>
                <a:cs typeface="Arial"/>
                <a:sym typeface="Arial"/>
              </a:rPr>
              <a:t>Sự lây truyền từ người sang người có giới hạn, với chuỗi truyền bệnh dài nhất được ghi nhận là 6 thế hệ, có nghĩa là người cuối cùng bị nhiễm bệnh trong chuỗi này cách người bệnh ban đầu 6 mắt xích</a:t>
            </a: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138097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199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928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439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551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672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8760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smtClean="0"/>
              <a:t>Click to edit Master 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8" name="Google Shape;28;p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9" name="Google Shape;29;p4"/>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pPr lvl="0"/>
            <a:r>
              <a:rPr lang="en-US" smtClean="0"/>
              <a:t>Click to edit Master text styles</a:t>
            </a:r>
          </a:p>
        </p:txBody>
      </p:sp>
      <p:sp>
        <p:nvSpPr>
          <p:cNvPr id="33" name="Google Shape;33;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5"/>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pPr lvl="0"/>
            <a:r>
              <a:rPr lang="en-US" smtClean="0"/>
              <a:t>Click to edit Master text styles</a:t>
            </a:r>
          </a:p>
        </p:txBody>
      </p:sp>
      <p:sp>
        <p:nvSpPr>
          <p:cNvPr id="43" name="Google Shape;43;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756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3039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90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637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9079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3829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97" r:id="rId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6/9/2022</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7887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who.int/health-topics/monkeypox"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who.int/news-room/fact-sheets/detail/monkeypo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0" y="1626264"/>
            <a:ext cx="914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600" dirty="0" smtClean="0"/>
              <a:t>TỔNG QUAN VỀ BỆNH ĐẬU MÙA KHỈ</a:t>
            </a:r>
            <a:endParaRPr sz="3600" dirty="0"/>
          </a:p>
        </p:txBody>
      </p:sp>
      <p:sp>
        <p:nvSpPr>
          <p:cNvPr id="11" name="Google Shape;109;p13"/>
          <p:cNvSpPr txBox="1">
            <a:spLocks/>
          </p:cNvSpPr>
          <p:nvPr/>
        </p:nvSpPr>
        <p:spPr>
          <a:xfrm>
            <a:off x="1645800" y="634528"/>
            <a:ext cx="6022544" cy="579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2pPr>
            <a:lvl3pPr marR="0" lvl="2"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3pPr>
            <a:lvl4pPr marR="0" lvl="3"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4pPr>
            <a:lvl5pPr marR="0" lvl="4"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5pPr>
            <a:lvl6pPr marR="0" lvl="5"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6pPr>
            <a:lvl7pPr marR="0" lvl="6"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7pPr>
            <a:lvl8pPr marR="0" lvl="7"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8pPr>
            <a:lvl9pPr marR="0" lvl="8"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9pPr>
          </a:lstStyle>
          <a:p>
            <a:pPr algn="ctr"/>
            <a:r>
              <a:rPr lang="en-US" sz="1800" dirty="0" smtClean="0"/>
              <a:t>SỞ Y TẾ HÀ NỘI</a:t>
            </a:r>
          </a:p>
          <a:p>
            <a:pPr algn="ctr"/>
            <a:r>
              <a:rPr lang="en-US" sz="1800" dirty="0" smtClean="0"/>
              <a:t>TRUNG TÂM KIỂM SOÁT BỆNH TẬT</a:t>
            </a:r>
            <a:endParaRPr lang="en-US" sz="1800" dirty="0"/>
          </a:p>
        </p:txBody>
      </p:sp>
      <p:sp>
        <p:nvSpPr>
          <p:cNvPr id="2" name="TextBox 1"/>
          <p:cNvSpPr txBox="1"/>
          <p:nvPr/>
        </p:nvSpPr>
        <p:spPr>
          <a:xfrm>
            <a:off x="3419872" y="4011910"/>
            <a:ext cx="2304256" cy="307777"/>
          </a:xfrm>
          <a:prstGeom prst="rect">
            <a:avLst/>
          </a:prstGeom>
          <a:noFill/>
        </p:spPr>
        <p:txBody>
          <a:bodyPr wrap="square" rtlCol="0">
            <a:spAutoFit/>
          </a:bodyPr>
          <a:lstStyle/>
          <a:p>
            <a:r>
              <a:rPr lang="en-US" b="1" dirty="0" err="1" smtClean="0">
                <a:solidFill>
                  <a:schemeClr val="bg1"/>
                </a:solidFill>
              </a:rPr>
              <a:t>Hà</a:t>
            </a:r>
            <a:r>
              <a:rPr lang="en-US" b="1" dirty="0" smtClean="0">
                <a:solidFill>
                  <a:schemeClr val="bg1"/>
                </a:solidFill>
              </a:rPr>
              <a:t> </a:t>
            </a:r>
            <a:r>
              <a:rPr lang="en-US" b="1" dirty="0" err="1" smtClean="0">
                <a:solidFill>
                  <a:schemeClr val="bg1"/>
                </a:solidFill>
              </a:rPr>
              <a:t>Nội</a:t>
            </a:r>
            <a:r>
              <a:rPr lang="en-US" b="1" dirty="0" smtClean="0">
                <a:solidFill>
                  <a:schemeClr val="bg1"/>
                </a:solidFill>
              </a:rPr>
              <a:t>, </a:t>
            </a:r>
            <a:r>
              <a:rPr lang="en-US" b="1" dirty="0" err="1" smtClean="0">
                <a:solidFill>
                  <a:schemeClr val="bg1"/>
                </a:solidFill>
              </a:rPr>
              <a:t>ngày</a:t>
            </a:r>
            <a:r>
              <a:rPr lang="en-US" b="1" dirty="0" smtClean="0">
                <a:solidFill>
                  <a:schemeClr val="bg1"/>
                </a:solidFill>
              </a:rPr>
              <a:t> </a:t>
            </a:r>
            <a:r>
              <a:rPr lang="en-US" b="1" dirty="0" smtClean="0">
                <a:solidFill>
                  <a:schemeClr val="bg1"/>
                </a:solidFill>
              </a:rPr>
              <a:t>2/6/2022</a:t>
            </a:r>
            <a:endParaRPr lang="en-US" b="1" dirty="0">
              <a:solidFill>
                <a:schemeClr val="bg1"/>
              </a:solidFill>
            </a:endParaRPr>
          </a:p>
        </p:txBody>
      </p:sp>
      <p:sp>
        <p:nvSpPr>
          <p:cNvPr id="13" name="TextBox 12"/>
          <p:cNvSpPr txBox="1"/>
          <p:nvPr/>
        </p:nvSpPr>
        <p:spPr>
          <a:xfrm>
            <a:off x="5500694" y="3335543"/>
            <a:ext cx="3571900" cy="307777"/>
          </a:xfrm>
          <a:prstGeom prst="rect">
            <a:avLst/>
          </a:prstGeom>
          <a:noFill/>
        </p:spPr>
        <p:txBody>
          <a:bodyPr wrap="square" rtlCol="0">
            <a:spAutoFit/>
          </a:bodyPr>
          <a:lstStyle/>
          <a:p>
            <a:r>
              <a:rPr lang="vi-VN" b="1" dirty="0" smtClean="0">
                <a:solidFill>
                  <a:schemeClr val="bg1"/>
                </a:solidFill>
              </a:rPr>
              <a:t>Khoa phòng chống bệnh truyền nhiễm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29344" y="-10954"/>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b="1" smtClean="0">
                <a:solidFill>
                  <a:schemeClr val="bg1"/>
                </a:solidFill>
                <a:latin typeface="+mj-lt"/>
                <a:ea typeface="Roboto Slab" charset="0"/>
                <a:cs typeface="Arial" panose="020B0604020202020204" pitchFamily="34" charset="0"/>
              </a:rPr>
              <a:t>ĐIỀU TRỊ BỆNH ĐẬU MÙA KHỈ</a:t>
            </a:r>
            <a:endParaRPr lang="en-US" altLang="vi-VN" b="1" dirty="0">
              <a:solidFill>
                <a:schemeClr val="bg1"/>
              </a:solidFill>
              <a:latin typeface="+mj-lt"/>
              <a:ea typeface="Roboto Slab" charset="0"/>
              <a:cs typeface="Arial" panose="020B0604020202020204" pitchFamily="34" charset="0"/>
            </a:endParaRPr>
          </a:p>
        </p:txBody>
      </p:sp>
      <p:sp>
        <p:nvSpPr>
          <p:cNvPr id="6" name="Content Placeholder 5"/>
          <p:cNvSpPr>
            <a:spLocks noGrp="1"/>
          </p:cNvSpPr>
          <p:nvPr>
            <p:ph idx="1"/>
          </p:nvPr>
        </p:nvSpPr>
        <p:spPr>
          <a:xfrm>
            <a:off x="457200" y="1059582"/>
            <a:ext cx="8229600" cy="3816423"/>
          </a:xfrm>
        </p:spPr>
        <p:txBody>
          <a:bodyPr>
            <a:normAutofit fontScale="62500" lnSpcReduction="20000"/>
          </a:bodyPr>
          <a:lstStyle/>
          <a:p>
            <a:pPr algn="just">
              <a:lnSpc>
                <a:spcPct val="120000"/>
              </a:lnSpc>
            </a:pPr>
            <a:r>
              <a:rPr lang="en-US"/>
              <a:t>C</a:t>
            </a:r>
            <a:r>
              <a:rPr lang="vi-VN" smtClean="0"/>
              <a:t>ần </a:t>
            </a:r>
            <a:r>
              <a:rPr lang="vi-VN"/>
              <a:t>chăm sóc nốt phát ban bằng cách để chúng tự </a:t>
            </a:r>
            <a:r>
              <a:rPr lang="vi-VN" smtClean="0"/>
              <a:t>khô </a:t>
            </a:r>
            <a:r>
              <a:rPr lang="vi-VN"/>
              <a:t>hoặc băng lại bằng gạc ẩm để bảo vệ vùng bị tổn thương nếu cần </a:t>
            </a:r>
            <a:r>
              <a:rPr lang="vi-VN" smtClean="0"/>
              <a:t>thiết</a:t>
            </a:r>
            <a:r>
              <a:rPr lang="en-US" smtClean="0"/>
              <a:t>.</a:t>
            </a:r>
          </a:p>
          <a:p>
            <a:pPr algn="just">
              <a:lnSpc>
                <a:spcPct val="120000"/>
              </a:lnSpc>
            </a:pPr>
            <a:r>
              <a:rPr lang="vi-VN"/>
              <a:t>Tránh chạm vào bất cứ chỗ đau nào trong miệng hoặc mắt. Có thể súc miệng và nhỏ mắt với điều kiện là tránh sử dụng sản phẩm có chứa </a:t>
            </a:r>
            <a:r>
              <a:rPr lang="vi-VN" smtClean="0"/>
              <a:t>cortisone</a:t>
            </a:r>
            <a:endParaRPr lang="en-US" smtClean="0"/>
          </a:p>
          <a:p>
            <a:pPr algn="just">
              <a:lnSpc>
                <a:spcPct val="120000"/>
              </a:lnSpc>
            </a:pPr>
            <a:r>
              <a:rPr lang="vi-VN"/>
              <a:t>Globulin miễn dịch ở người (Vaccinia Immune Globulin - VIG) được khuyến cáo sử dụng trong các ca bệnh nghiêm </a:t>
            </a:r>
            <a:r>
              <a:rPr lang="vi-VN" smtClean="0"/>
              <a:t>trọng</a:t>
            </a:r>
            <a:endParaRPr lang="en-US" smtClean="0"/>
          </a:p>
          <a:p>
            <a:pPr algn="just">
              <a:lnSpc>
                <a:spcPct val="120000"/>
              </a:lnSpc>
            </a:pPr>
            <a:r>
              <a:rPr lang="vi-VN"/>
              <a:t>Một loại thuốc kháng vi rút đã được phát triển để điều trị bệnh đậu mùa (tecovirimat, có tên thương mại là TPOXX) cũng đã được WHO phê duyệt để điều trị bệnh đậu mùa khỉ vào năm 2022</a:t>
            </a:r>
            <a:endParaRPr lang="en-US" dirty="0"/>
          </a:p>
        </p:txBody>
      </p:sp>
    </p:spTree>
    <p:extLst>
      <p:ext uri="{BB962C8B-B14F-4D97-AF65-F5344CB8AC3E}">
        <p14:creationId xmlns:p14="http://schemas.microsoft.com/office/powerpoint/2010/main" xmlns="" val="1266165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29344" y="-10954"/>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b="1" smtClean="0">
                <a:solidFill>
                  <a:schemeClr val="bg1"/>
                </a:solidFill>
                <a:latin typeface="+mj-lt"/>
                <a:ea typeface="Roboto Slab" charset="0"/>
                <a:cs typeface="Arial" panose="020B0604020202020204" pitchFamily="34" charset="0"/>
              </a:rPr>
              <a:t>TIÊN LƯỢNG BỆNH</a:t>
            </a:r>
            <a:endParaRPr lang="en-US" altLang="vi-VN" b="1" dirty="0">
              <a:solidFill>
                <a:schemeClr val="bg1"/>
              </a:solidFill>
              <a:latin typeface="+mj-lt"/>
              <a:ea typeface="Roboto Slab" charset="0"/>
              <a:cs typeface="Arial" panose="020B0604020202020204" pitchFamily="34" charset="0"/>
            </a:endParaRPr>
          </a:p>
        </p:txBody>
      </p:sp>
      <p:sp>
        <p:nvSpPr>
          <p:cNvPr id="6" name="Content Placeholder 5"/>
          <p:cNvSpPr>
            <a:spLocks noGrp="1"/>
          </p:cNvSpPr>
          <p:nvPr>
            <p:ph idx="1"/>
          </p:nvPr>
        </p:nvSpPr>
        <p:spPr>
          <a:xfrm>
            <a:off x="486544" y="1059582"/>
            <a:ext cx="8229600" cy="3744416"/>
          </a:xfrm>
        </p:spPr>
        <p:txBody>
          <a:bodyPr>
            <a:normAutofit fontScale="70000" lnSpcReduction="20000"/>
          </a:bodyPr>
          <a:lstStyle/>
          <a:p>
            <a:pPr algn="just">
              <a:lnSpc>
                <a:spcPct val="120000"/>
              </a:lnSpc>
            </a:pPr>
            <a:r>
              <a:rPr lang="vi-VN" sz="2800"/>
              <a:t>Bệnh đậu mùa khỉ thường là một bệnh tự giới hạn với các triệu chứng kéo dài từ 2 đến 4 tuần</a:t>
            </a:r>
            <a:endParaRPr lang="vi-VN" sz="2800" smtClean="0">
              <a:latin typeface="Arial" pitchFamily="34" charset="0"/>
              <a:cs typeface="Arial" pitchFamily="34" charset="0"/>
            </a:endParaRPr>
          </a:p>
          <a:p>
            <a:pPr algn="just">
              <a:lnSpc>
                <a:spcPct val="120000"/>
              </a:lnSpc>
            </a:pPr>
            <a:r>
              <a:rPr lang="en-US" sz="2800" smtClean="0">
                <a:latin typeface="Arial" pitchFamily="34" charset="0"/>
                <a:cs typeface="Arial" pitchFamily="34" charset="0"/>
              </a:rPr>
              <a:t>Bệnh </a:t>
            </a:r>
            <a:r>
              <a:rPr lang="en-US" sz="2800">
                <a:latin typeface="Arial" pitchFamily="34" charset="0"/>
                <a:cs typeface="Arial" pitchFamily="34" charset="0"/>
              </a:rPr>
              <a:t>thường diễn biến nặng ở trẻ em, phụ nữ có </a:t>
            </a:r>
            <a:r>
              <a:rPr lang="en-US" sz="2800" smtClean="0">
                <a:latin typeface="Arial" pitchFamily="34" charset="0"/>
                <a:cs typeface="Arial" pitchFamily="34" charset="0"/>
              </a:rPr>
              <a:t>thai (thai chết lưu hoặc mắc đậu mùa khỉ bẩm sinh) </a:t>
            </a:r>
            <a:r>
              <a:rPr lang="en-US" sz="2800">
                <a:latin typeface="Arial" pitchFamily="34" charset="0"/>
                <a:cs typeface="Arial" pitchFamily="34" charset="0"/>
              </a:rPr>
              <a:t>hoặc người bị suy giảm miễn </a:t>
            </a:r>
            <a:r>
              <a:rPr lang="en-US" sz="2800" smtClean="0">
                <a:latin typeface="Arial" pitchFamily="34" charset="0"/>
                <a:cs typeface="Arial" pitchFamily="34" charset="0"/>
              </a:rPr>
              <a:t>dịch</a:t>
            </a:r>
            <a:endParaRPr lang="vi-VN" sz="2800" smtClean="0">
              <a:latin typeface="Arial" pitchFamily="34" charset="0"/>
              <a:cs typeface="Arial" pitchFamily="34" charset="0"/>
            </a:endParaRPr>
          </a:p>
          <a:p>
            <a:pPr algn="just">
              <a:lnSpc>
                <a:spcPct val="120000"/>
              </a:lnSpc>
            </a:pPr>
            <a:r>
              <a:rPr lang="vi-VN" sz="2800"/>
              <a:t>Các biến chứng của bệnh đậu khỉ có thể bao gồm nhiễm trùng thứ phát, viêm phế quản phổi, nhiễm trùng huyết, viêm não và nhiễm trùng giác mạc kèm theo mất thị lực</a:t>
            </a:r>
            <a:endParaRPr lang="en-US" sz="2800" smtClean="0">
              <a:latin typeface="Arial" pitchFamily="34" charset="0"/>
              <a:cs typeface="Arial" pitchFamily="34" charset="0"/>
            </a:endParaRPr>
          </a:p>
          <a:p>
            <a:pPr algn="just">
              <a:lnSpc>
                <a:spcPct val="120000"/>
              </a:lnSpc>
            </a:pPr>
            <a:r>
              <a:rPr lang="vi-VN" sz="2800">
                <a:latin typeface="Arial" pitchFamily="34" charset="0"/>
                <a:cs typeface="Arial" pitchFamily="34" charset="0"/>
              </a:rPr>
              <a:t>Tỷ lệ tử vong ở khu vực Tây Phi đã được ghi nhận là khoảng 1%, trong khi đối với khu vực lưu vực Congo, tỷ lệ này có thể lên tới 10%</a:t>
            </a:r>
            <a:endParaRPr lang="en-US" sz="280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887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2" name="Google Shape;110;p13"/>
          <p:cNvGrpSpPr/>
          <p:nvPr/>
        </p:nvGrpSpPr>
        <p:grpSpPr>
          <a:xfrm>
            <a:off x="600727" y="916247"/>
            <a:ext cx="964541" cy="1011307"/>
            <a:chOff x="5961125" y="1623900"/>
            <a:chExt cx="427450" cy="448175"/>
          </a:xfrm>
        </p:grpSpPr>
        <p:sp>
          <p:nvSpPr>
            <p:cNvPr id="111" name="Google Shape;111;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 name="Google Shape;115;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6" name="Google Shape;116;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Google Shape;109;p13"/>
          <p:cNvSpPr txBox="1">
            <a:spLocks/>
          </p:cNvSpPr>
          <p:nvPr/>
        </p:nvSpPr>
        <p:spPr>
          <a:xfrm>
            <a:off x="1645800" y="683489"/>
            <a:ext cx="6022544" cy="579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2pPr>
            <a:lvl3pPr marR="0" lvl="2"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3pPr>
            <a:lvl4pPr marR="0" lvl="3"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4pPr>
            <a:lvl5pPr marR="0" lvl="4"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5pPr>
            <a:lvl6pPr marR="0" lvl="5"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6pPr>
            <a:lvl7pPr marR="0" lvl="6"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7pPr>
            <a:lvl8pPr marR="0" lvl="7"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8pPr>
            <a:lvl9pPr marR="0" lvl="8"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9pPr>
          </a:lstStyle>
          <a:p>
            <a:pPr algn="ctr"/>
            <a:endParaRPr lang="en-US" sz="1800" dirty="0"/>
          </a:p>
        </p:txBody>
      </p:sp>
      <p:sp>
        <p:nvSpPr>
          <p:cNvPr id="3" name="TextBox 2"/>
          <p:cNvSpPr txBox="1"/>
          <p:nvPr/>
        </p:nvSpPr>
        <p:spPr>
          <a:xfrm>
            <a:off x="0" y="483518"/>
            <a:ext cx="9144000" cy="3354765"/>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endParaRPr lang="en-US" sz="4400" b="1" kern="1200" dirty="0" smtClean="0">
              <a:solidFill>
                <a:prstClr val="black"/>
              </a:solidFill>
              <a:latin typeface="Calibri"/>
            </a:endParaRPr>
          </a:p>
          <a:p>
            <a:pPr algn="ctr"/>
            <a:endParaRPr lang="en-US" sz="4400" b="1" kern="1200" dirty="0">
              <a:solidFill>
                <a:prstClr val="black"/>
              </a:solidFill>
              <a:latin typeface="Calibri"/>
            </a:endParaRPr>
          </a:p>
          <a:p>
            <a:pPr algn="ctr"/>
            <a:r>
              <a:rPr lang="en-US" sz="3600" b="1" kern="1200" dirty="0">
                <a:solidFill>
                  <a:prstClr val="black"/>
                </a:solidFill>
                <a:latin typeface="Calibri"/>
              </a:rPr>
              <a:t>2</a:t>
            </a:r>
            <a:r>
              <a:rPr lang="en-US" sz="3600" b="1" kern="1200" smtClean="0">
                <a:solidFill>
                  <a:prstClr val="black"/>
                </a:solidFill>
                <a:latin typeface="Calibri"/>
              </a:rPr>
              <a:t>.</a:t>
            </a:r>
            <a:r>
              <a:rPr lang="vi-VN" sz="3600" b="1" kern="1200" smtClean="0">
                <a:solidFill>
                  <a:prstClr val="black"/>
                </a:solidFill>
                <a:latin typeface="Calibri"/>
              </a:rPr>
              <a:t> </a:t>
            </a:r>
            <a:r>
              <a:rPr lang="vi-VN" sz="3600" b="1" kern="1200" dirty="0" smtClean="0">
                <a:solidFill>
                  <a:prstClr val="black"/>
                </a:solidFill>
                <a:latin typeface="Calibri"/>
              </a:rPr>
              <a:t>CÁC BIỆN PHÁP PHÒNG CHỐNG</a:t>
            </a:r>
            <a:endParaRPr lang="en-US" sz="3600" b="1" kern="1200" dirty="0" smtClean="0">
              <a:solidFill>
                <a:prstClr val="black"/>
              </a:solidFill>
              <a:latin typeface="Calibri"/>
            </a:endParaRPr>
          </a:p>
          <a:p>
            <a:pPr algn="ctr"/>
            <a:endParaRPr lang="en-US" sz="4400" b="1" kern="1200" dirty="0">
              <a:solidFill>
                <a:prstClr val="black"/>
              </a:solidFill>
              <a:latin typeface="Calibri"/>
            </a:endParaRPr>
          </a:p>
          <a:p>
            <a:endParaRPr lang="en-US" sz="4400" b="1" kern="1200" dirty="0" smtClean="0">
              <a:solidFill>
                <a:prstClr val="black"/>
              </a:solidFill>
              <a:latin typeface="Calibri"/>
            </a:endParaRPr>
          </a:p>
        </p:txBody>
      </p:sp>
    </p:spTree>
    <p:extLst>
      <p:ext uri="{BB962C8B-B14F-4D97-AF65-F5344CB8AC3E}">
        <p14:creationId xmlns:p14="http://schemas.microsoft.com/office/powerpoint/2010/main" xmlns="" val="4108728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3200" b="1" smtClean="0">
                <a:solidFill>
                  <a:schemeClr val="bg1"/>
                </a:solidFill>
                <a:latin typeface="Roboto Slab" charset="0"/>
                <a:ea typeface="Roboto Slab" charset="0"/>
                <a:cs typeface="Arial" panose="020B0604020202020204" pitchFamily="34" charset="0"/>
              </a:rPr>
              <a:t>Vắc xin</a:t>
            </a:r>
            <a:endParaRPr lang="en-US" altLang="vi-VN" sz="32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a:xfrm>
            <a:off x="457200" y="987574"/>
            <a:ext cx="8229600" cy="3816424"/>
          </a:xfrm>
        </p:spPr>
        <p:txBody>
          <a:bodyPr>
            <a:normAutofit fontScale="85000" lnSpcReduction="20000"/>
          </a:bodyPr>
          <a:lstStyle/>
          <a:p>
            <a:pPr algn="just"/>
            <a:r>
              <a:rPr lang="en-US" sz="2800" smtClean="0">
                <a:latin typeface="Arial" pitchFamily="34" charset="0"/>
                <a:cs typeface="Arial" pitchFamily="34" charset="0"/>
              </a:rPr>
              <a:t>V</a:t>
            </a:r>
            <a:r>
              <a:rPr lang="vi-VN" sz="2800" smtClean="0">
                <a:latin typeface="Arial" pitchFamily="34" charset="0"/>
                <a:cs typeface="Arial" pitchFamily="34" charset="0"/>
              </a:rPr>
              <a:t>ắc-xin </a:t>
            </a:r>
            <a:r>
              <a:rPr lang="en-US" sz="2800" smtClean="0">
                <a:latin typeface="Arial" pitchFamily="34" charset="0"/>
                <a:cs typeface="Arial" pitchFamily="34" charset="0"/>
              </a:rPr>
              <a:t>phòng bệnh </a:t>
            </a:r>
            <a:r>
              <a:rPr lang="vi-VN" sz="2800" smtClean="0">
                <a:latin typeface="Arial" pitchFamily="34" charset="0"/>
                <a:cs typeface="Arial" pitchFamily="34" charset="0"/>
              </a:rPr>
              <a:t>đậu </a:t>
            </a:r>
            <a:r>
              <a:rPr lang="vi-VN" sz="2800">
                <a:latin typeface="Arial" pitchFamily="34" charset="0"/>
                <a:cs typeface="Arial" pitchFamily="34" charset="0"/>
              </a:rPr>
              <a:t>mùa </a:t>
            </a:r>
            <a:r>
              <a:rPr lang="en-US" sz="2800" smtClean="0">
                <a:latin typeface="Arial" pitchFamily="34" charset="0"/>
                <a:cs typeface="Arial" pitchFamily="34" charset="0"/>
              </a:rPr>
              <a:t>truyền thống </a:t>
            </a:r>
            <a:r>
              <a:rPr lang="vi-VN" sz="2800" smtClean="0">
                <a:latin typeface="Arial" pitchFamily="34" charset="0"/>
                <a:cs typeface="Arial" pitchFamily="34" charset="0"/>
              </a:rPr>
              <a:t>cũng </a:t>
            </a:r>
            <a:r>
              <a:rPr lang="en-US" sz="2800" smtClean="0">
                <a:latin typeface="Arial" pitchFamily="34" charset="0"/>
                <a:cs typeface="Arial" pitchFamily="34" charset="0"/>
              </a:rPr>
              <a:t>giúp bảo vệ chống lại bệnh đậu mùa khỉ.</a:t>
            </a:r>
          </a:p>
          <a:p>
            <a:pPr algn="just"/>
            <a:r>
              <a:rPr lang="vi-VN" sz="2800" smtClean="0">
                <a:latin typeface="Arial" pitchFamily="34" charset="0"/>
                <a:cs typeface="Arial" pitchFamily="34" charset="0"/>
              </a:rPr>
              <a:t>Một </a:t>
            </a:r>
            <a:r>
              <a:rPr lang="vi-VN" sz="2800">
                <a:latin typeface="Arial" pitchFamily="34" charset="0"/>
                <a:cs typeface="Arial" pitchFamily="34" charset="0"/>
              </a:rPr>
              <a:t>loại vắc xin </a:t>
            </a:r>
            <a:r>
              <a:rPr lang="vi-VN" sz="2800" smtClean="0">
                <a:latin typeface="Arial" pitchFamily="34" charset="0"/>
                <a:cs typeface="Arial" pitchFamily="34" charset="0"/>
              </a:rPr>
              <a:t>mới </a:t>
            </a:r>
            <a:r>
              <a:rPr lang="vi-VN" sz="2800">
                <a:latin typeface="Arial" pitchFamily="34" charset="0"/>
                <a:cs typeface="Arial" pitchFamily="34" charset="0"/>
              </a:rPr>
              <a:t>được phát triển để phòng bệnh đậu mùa (MVA-BN - còn gọi là Imvamune, Imvanex hoặc Jynneos) đã được WHO phê duyệt vào năm 2019 để sử dụng trong phòng ngừa bệnh đậu mùa khỉ và hiện chưa được phổ biến rộng </a:t>
            </a:r>
            <a:r>
              <a:rPr lang="vi-VN" sz="2800" smtClean="0">
                <a:latin typeface="Arial" pitchFamily="34" charset="0"/>
                <a:cs typeface="Arial" pitchFamily="34" charset="0"/>
              </a:rPr>
              <a:t>rãi</a:t>
            </a:r>
            <a:endParaRPr lang="en-US" sz="2800" smtClean="0">
              <a:latin typeface="Arial" pitchFamily="34" charset="0"/>
              <a:cs typeface="Arial" pitchFamily="34" charset="0"/>
            </a:endParaRPr>
          </a:p>
          <a:p>
            <a:pPr algn="just"/>
            <a:r>
              <a:rPr lang="en-US" sz="2800" smtClean="0">
                <a:latin typeface="Arial" pitchFamily="34" charset="0"/>
                <a:cs typeface="Arial" pitchFamily="34" charset="0"/>
              </a:rPr>
              <a:t>Tuy nhiên các </a:t>
            </a:r>
            <a:r>
              <a:rPr lang="vi-VN" sz="2800" smtClean="0">
                <a:latin typeface="Arial" pitchFamily="34" charset="0"/>
                <a:cs typeface="Arial" pitchFamily="34" charset="0"/>
              </a:rPr>
              <a:t>loại </a:t>
            </a:r>
            <a:r>
              <a:rPr lang="vi-VN" sz="2800">
                <a:latin typeface="Arial" pitchFamily="34" charset="0"/>
                <a:cs typeface="Arial" pitchFamily="34" charset="0"/>
              </a:rPr>
              <a:t>vắc-xin này không được phổ biến rộng rãi và dân số trên toàn thế giới dưới 40 hoặc 50 tuổi không còn được hưởng lợi từ sự bảo vệ do các chương trình tiêm chủng bệnh đậu mùa trước đây mang lại.</a:t>
            </a:r>
            <a:endParaRPr lang="en-US" sz="280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58892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CV 551/DP-DT NGÀY 25/5/2022</a:t>
            </a:r>
            <a:endParaRPr lang="en-US" altLang="vi-VN" sz="1800" b="1" dirty="0">
              <a:solidFill>
                <a:schemeClr val="bg1"/>
              </a:solidFill>
              <a:latin typeface="Roboto Slab" charset="0"/>
              <a:ea typeface="Roboto Slab"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20365" b="45165"/>
          <a:stretch/>
        </p:blipFill>
        <p:spPr>
          <a:xfrm>
            <a:off x="1187624" y="709613"/>
            <a:ext cx="6912768" cy="4433887"/>
          </a:xfrm>
          <a:prstGeom prst="rect">
            <a:avLst/>
          </a:prstGeom>
        </p:spPr>
      </p:pic>
    </p:spTree>
    <p:extLst>
      <p:ext uri="{BB962C8B-B14F-4D97-AF65-F5344CB8AC3E}">
        <p14:creationId xmlns:p14="http://schemas.microsoft.com/office/powerpoint/2010/main" xmlns="" val="2803805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CV 551/DP-DT NGÀY 25/5/2022</a:t>
            </a:r>
            <a:endParaRPr lang="en-US" altLang="vi-VN" sz="1800" b="1" dirty="0">
              <a:solidFill>
                <a:schemeClr val="bg1"/>
              </a:solidFill>
              <a:latin typeface="Roboto Slab" charset="0"/>
              <a:ea typeface="Roboto Slab"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54563" b="11573"/>
          <a:stretch/>
        </p:blipFill>
        <p:spPr>
          <a:xfrm>
            <a:off x="683568" y="709613"/>
            <a:ext cx="7776864" cy="4433887"/>
          </a:xfrm>
          <a:prstGeom prst="rect">
            <a:avLst/>
          </a:prstGeom>
        </p:spPr>
      </p:pic>
    </p:spTree>
    <p:extLst>
      <p:ext uri="{BB962C8B-B14F-4D97-AF65-F5344CB8AC3E}">
        <p14:creationId xmlns:p14="http://schemas.microsoft.com/office/powerpoint/2010/main" xmlns="" val="3985712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10" name="Google Shape;110;p13"/>
          <p:cNvGrpSpPr/>
          <p:nvPr/>
        </p:nvGrpSpPr>
        <p:grpSpPr>
          <a:xfrm>
            <a:off x="600727" y="916247"/>
            <a:ext cx="964541" cy="1011307"/>
            <a:chOff x="5961125" y="1623900"/>
            <a:chExt cx="427450" cy="448175"/>
          </a:xfrm>
        </p:grpSpPr>
        <p:sp>
          <p:nvSpPr>
            <p:cNvPr id="111" name="Google Shape;111;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 name="Google Shape;115;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6" name="Google Shape;116;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Google Shape;109;p13"/>
          <p:cNvSpPr txBox="1">
            <a:spLocks/>
          </p:cNvSpPr>
          <p:nvPr/>
        </p:nvSpPr>
        <p:spPr>
          <a:xfrm>
            <a:off x="1645800" y="683489"/>
            <a:ext cx="6022544" cy="579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2pPr>
            <a:lvl3pPr marR="0" lvl="2"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3pPr>
            <a:lvl4pPr marR="0" lvl="3"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4pPr>
            <a:lvl5pPr marR="0" lvl="4"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5pPr>
            <a:lvl6pPr marR="0" lvl="5"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6pPr>
            <a:lvl7pPr marR="0" lvl="6"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7pPr>
            <a:lvl8pPr marR="0" lvl="7"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8pPr>
            <a:lvl9pPr marR="0" lvl="8"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9pPr>
          </a:lstStyle>
          <a:p>
            <a:pPr algn="ctr"/>
            <a:endParaRPr lang="en-US" sz="1800" dirty="0"/>
          </a:p>
        </p:txBody>
      </p:sp>
      <p:sp>
        <p:nvSpPr>
          <p:cNvPr id="3" name="TextBox 2"/>
          <p:cNvSpPr txBox="1"/>
          <p:nvPr/>
        </p:nvSpPr>
        <p:spPr>
          <a:xfrm>
            <a:off x="0" y="483518"/>
            <a:ext cx="9144000" cy="3354765"/>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endParaRPr lang="en-US" sz="4400" b="1" kern="1200" dirty="0" smtClean="0">
              <a:solidFill>
                <a:prstClr val="black"/>
              </a:solidFill>
              <a:latin typeface="Calibri"/>
            </a:endParaRPr>
          </a:p>
          <a:p>
            <a:pPr algn="ctr"/>
            <a:endParaRPr lang="en-US" sz="4400" b="1" kern="1200" dirty="0">
              <a:solidFill>
                <a:prstClr val="black"/>
              </a:solidFill>
              <a:latin typeface="Calibri"/>
            </a:endParaRPr>
          </a:p>
          <a:p>
            <a:pPr algn="ctr"/>
            <a:r>
              <a:rPr lang="en-US" sz="3600" b="1" kern="1200" dirty="0">
                <a:solidFill>
                  <a:prstClr val="black"/>
                </a:solidFill>
                <a:latin typeface="Calibri"/>
              </a:rPr>
              <a:t>3</a:t>
            </a:r>
            <a:r>
              <a:rPr lang="en-US" sz="3600" b="1" kern="1200" dirty="0" smtClean="0">
                <a:solidFill>
                  <a:prstClr val="black"/>
                </a:solidFill>
                <a:latin typeface="Calibri"/>
              </a:rPr>
              <a:t>. </a:t>
            </a:r>
            <a:r>
              <a:rPr lang="vi-VN" sz="3600" b="1" kern="1200" dirty="0" smtClean="0">
                <a:solidFill>
                  <a:prstClr val="black"/>
                </a:solidFill>
                <a:latin typeface="Calibri"/>
              </a:rPr>
              <a:t>TÌNH HÌNH BỆNH ĐẬU MÙA KHỈ</a:t>
            </a:r>
            <a:endParaRPr lang="en-US" sz="3600" b="1" kern="1200" dirty="0" smtClean="0">
              <a:solidFill>
                <a:prstClr val="black"/>
              </a:solidFill>
              <a:latin typeface="Calibri"/>
            </a:endParaRPr>
          </a:p>
          <a:p>
            <a:pPr algn="ctr"/>
            <a:endParaRPr lang="en-US" sz="4400" b="1" kern="1200" dirty="0">
              <a:solidFill>
                <a:prstClr val="black"/>
              </a:solidFill>
              <a:latin typeface="Calibri"/>
            </a:endParaRPr>
          </a:p>
          <a:p>
            <a:endParaRPr lang="en-US" sz="4400" b="1" kern="1200" dirty="0" smtClean="0">
              <a:solidFill>
                <a:prstClr val="black"/>
              </a:solidFill>
              <a:latin typeface="Calibri"/>
            </a:endParaRPr>
          </a:p>
        </p:txBody>
      </p:sp>
    </p:spTree>
    <p:extLst>
      <p:ext uri="{BB962C8B-B14F-4D97-AF65-F5344CB8AC3E}">
        <p14:creationId xmlns:p14="http://schemas.microsoft.com/office/powerpoint/2010/main" xmlns="" val="4108728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sz="2800" b="1" kern="1200" dirty="0" smtClean="0">
                <a:solidFill>
                  <a:schemeClr val="bg1"/>
                </a:solidFill>
                <a:latin typeface="Calibri"/>
              </a:rPr>
              <a:t>TÌNH HÌNH BỆNH ĐẬU MÙA KHỈ</a:t>
            </a:r>
            <a:endParaRPr lang="en-US" altLang="vi-VN" sz="28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a:xfrm>
            <a:off x="323528" y="843558"/>
            <a:ext cx="8568952" cy="3816424"/>
          </a:xfrm>
        </p:spPr>
        <p:txBody>
          <a:bodyPr/>
          <a:lstStyle/>
          <a:p>
            <a:r>
              <a:rPr lang="vi-VN" sz="2000">
                <a:latin typeface="Arial" pitchFamily="34" charset="0"/>
                <a:cs typeface="Arial" pitchFamily="34" charset="0"/>
              </a:rPr>
              <a:t>Bệnh đậu mùa khỉ trên người chủ yếu gây ra các ổ dịch ở khu vực rừng mưa nhiệt đới Trung và Tây Phi và thường không gặp ở châu Âu</a:t>
            </a:r>
            <a:r>
              <a:rPr lang="vi-VN" sz="2000" smtClean="0">
                <a:latin typeface="Arial" pitchFamily="34" charset="0"/>
                <a:cs typeface="Arial" pitchFamily="34" charset="0"/>
              </a:rPr>
              <a:t>.</a:t>
            </a:r>
            <a:endParaRPr lang="en-US" sz="2000" smtClean="0">
              <a:latin typeface="Arial" pitchFamily="34" charset="0"/>
              <a:cs typeface="Arial" pitchFamily="34" charset="0"/>
            </a:endParaRPr>
          </a:p>
          <a:p>
            <a:r>
              <a:rPr lang="vi-VN" sz="2000">
                <a:latin typeface="Arial" pitchFamily="34" charset="0"/>
                <a:cs typeface="Arial" pitchFamily="34" charset="0"/>
              </a:rPr>
              <a:t>CHDC Congo là nước đầu tiên ghi nhận ca mắc bệnh đậu mùa khỉ trên người vào năm </a:t>
            </a:r>
            <a:r>
              <a:rPr lang="vi-VN" sz="2000" smtClean="0">
                <a:latin typeface="Arial" pitchFamily="34" charset="0"/>
                <a:cs typeface="Arial" pitchFamily="34" charset="0"/>
              </a:rPr>
              <a:t>1970</a:t>
            </a:r>
            <a:endParaRPr lang="en-US" sz="2000" smtClean="0">
              <a:latin typeface="Arial" pitchFamily="34" charset="0"/>
              <a:cs typeface="Arial" pitchFamily="34" charset="0"/>
            </a:endParaRPr>
          </a:p>
          <a:p>
            <a:r>
              <a:rPr lang="vi-VN" sz="2000">
                <a:latin typeface="Arial" pitchFamily="34" charset="0"/>
                <a:cs typeface="Arial" pitchFamily="34" charset="0"/>
              </a:rPr>
              <a:t>Theo </a:t>
            </a:r>
            <a:r>
              <a:rPr lang="vi-VN" sz="2000" smtClean="0">
                <a:latin typeface="Arial" pitchFamily="34" charset="0"/>
                <a:cs typeface="Arial" pitchFamily="34" charset="0"/>
              </a:rPr>
              <a:t>CDC</a:t>
            </a:r>
            <a:r>
              <a:rPr lang="en-US" sz="2000" smtClean="0">
                <a:latin typeface="Arial" pitchFamily="34" charset="0"/>
                <a:cs typeface="Arial" pitchFamily="34" charset="0"/>
              </a:rPr>
              <a:t> Mỹ</a:t>
            </a:r>
            <a:r>
              <a:rPr lang="vi-VN" sz="2000" smtClean="0">
                <a:latin typeface="Arial" pitchFamily="34" charset="0"/>
                <a:cs typeface="Arial" pitchFamily="34" charset="0"/>
              </a:rPr>
              <a:t>, </a:t>
            </a:r>
            <a:r>
              <a:rPr lang="en-US" sz="2000" smtClean="0">
                <a:latin typeface="Arial" pitchFamily="34" charset="0"/>
                <a:cs typeface="Arial" pitchFamily="34" charset="0"/>
              </a:rPr>
              <a:t>năm 2003 </a:t>
            </a:r>
            <a:r>
              <a:rPr lang="vi-VN" sz="2000" smtClean="0">
                <a:latin typeface="Arial" pitchFamily="34" charset="0"/>
                <a:cs typeface="Arial" pitchFamily="34" charset="0"/>
              </a:rPr>
              <a:t>ổ </a:t>
            </a:r>
            <a:r>
              <a:rPr lang="vi-VN" sz="2000">
                <a:latin typeface="Arial" pitchFamily="34" charset="0"/>
                <a:cs typeface="Arial" pitchFamily="34" charset="0"/>
              </a:rPr>
              <a:t>dịch đậu mùa khỉ đầu tiên được ghi nhận bên ngoài châu Phi có liên quan tới nhập khẩu động vật có vú bị nhiễm virus này vào </a:t>
            </a:r>
            <a:r>
              <a:rPr lang="vi-VN" sz="2000" smtClean="0">
                <a:latin typeface="Arial" pitchFamily="34" charset="0"/>
                <a:cs typeface="Arial" pitchFamily="34" charset="0"/>
              </a:rPr>
              <a:t>Mỹ.</a:t>
            </a:r>
            <a:endParaRPr lang="en-US" sz="2000" smtClean="0">
              <a:latin typeface="Arial" pitchFamily="34" charset="0"/>
              <a:cs typeface="Arial" pitchFamily="34" charset="0"/>
            </a:endParaRPr>
          </a:p>
          <a:p>
            <a:r>
              <a:rPr lang="vi-VN" sz="2000">
                <a:latin typeface="Arial" pitchFamily="34" charset="0"/>
                <a:cs typeface="Arial" pitchFamily="34" charset="0"/>
              </a:rPr>
              <a:t> </a:t>
            </a:r>
            <a:r>
              <a:rPr lang="en-US" sz="2000" smtClean="0">
                <a:latin typeface="Arial" pitchFamily="34" charset="0"/>
                <a:cs typeface="Arial" pitchFamily="34" charset="0"/>
              </a:rPr>
              <a:t>Năm </a:t>
            </a:r>
            <a:r>
              <a:rPr lang="vi-VN" sz="2000" smtClean="0">
                <a:latin typeface="Arial" pitchFamily="34" charset="0"/>
                <a:cs typeface="Arial" pitchFamily="34" charset="0"/>
              </a:rPr>
              <a:t>2018 </a:t>
            </a:r>
            <a:r>
              <a:rPr lang="vi-VN" sz="2000">
                <a:latin typeface="Arial" pitchFamily="34" charset="0"/>
                <a:cs typeface="Arial" pitchFamily="34" charset="0"/>
              </a:rPr>
              <a:t>và 2019, </a:t>
            </a:r>
            <a:r>
              <a:rPr lang="en-US" sz="2000" smtClean="0">
                <a:latin typeface="Arial" pitchFamily="34" charset="0"/>
                <a:cs typeface="Arial" pitchFamily="34" charset="0"/>
              </a:rPr>
              <a:t>2 </a:t>
            </a:r>
            <a:r>
              <a:rPr lang="vi-VN" sz="2000" smtClean="0">
                <a:latin typeface="Arial" pitchFamily="34" charset="0"/>
                <a:cs typeface="Arial" pitchFamily="34" charset="0"/>
              </a:rPr>
              <a:t>du </a:t>
            </a:r>
            <a:r>
              <a:rPr lang="vi-VN" sz="2000">
                <a:latin typeface="Arial" pitchFamily="34" charset="0"/>
                <a:cs typeface="Arial" pitchFamily="34" charset="0"/>
              </a:rPr>
              <a:t>khách từ </a:t>
            </a:r>
            <a:r>
              <a:rPr lang="vi-VN" sz="2000" smtClean="0">
                <a:latin typeface="Arial" pitchFamily="34" charset="0"/>
                <a:cs typeface="Arial" pitchFamily="34" charset="0"/>
              </a:rPr>
              <a:t>Anh, </a:t>
            </a:r>
            <a:r>
              <a:rPr lang="vi-VN" sz="2000">
                <a:latin typeface="Arial" pitchFamily="34" charset="0"/>
                <a:cs typeface="Arial" pitchFamily="34" charset="0"/>
              </a:rPr>
              <a:t>1 từ Israel và 1 từ Singapore, tất cả đều có tiền sử </a:t>
            </a:r>
            <a:r>
              <a:rPr lang="vi-VN" sz="2000" smtClean="0">
                <a:latin typeface="Arial" pitchFamily="34" charset="0"/>
                <a:cs typeface="Arial" pitchFamily="34" charset="0"/>
              </a:rPr>
              <a:t>đi </a:t>
            </a:r>
            <a:r>
              <a:rPr lang="vi-VN" sz="2000">
                <a:latin typeface="Arial" pitchFamily="34" charset="0"/>
                <a:cs typeface="Arial" pitchFamily="34" charset="0"/>
              </a:rPr>
              <a:t>tới Nigeria, </a:t>
            </a:r>
            <a:r>
              <a:rPr lang="en-US" sz="2000" smtClean="0">
                <a:latin typeface="Arial" pitchFamily="34" charset="0"/>
                <a:cs typeface="Arial" pitchFamily="34" charset="0"/>
              </a:rPr>
              <a:t>được </a:t>
            </a:r>
            <a:r>
              <a:rPr lang="vi-VN" sz="2000" smtClean="0">
                <a:latin typeface="Arial" pitchFamily="34" charset="0"/>
                <a:cs typeface="Arial" pitchFamily="34" charset="0"/>
              </a:rPr>
              <a:t>chẩn </a:t>
            </a:r>
            <a:r>
              <a:rPr lang="vi-VN" sz="2000">
                <a:latin typeface="Arial" pitchFamily="34" charset="0"/>
                <a:cs typeface="Arial" pitchFamily="34" charset="0"/>
              </a:rPr>
              <a:t>đoán mắc đậu mùa khỉ sau một ổ dịch lớn </a:t>
            </a:r>
            <a:r>
              <a:rPr lang="vi-VN" sz="2000" smtClean="0">
                <a:latin typeface="Arial" pitchFamily="34" charset="0"/>
                <a:cs typeface="Arial" pitchFamily="34" charset="0"/>
              </a:rPr>
              <a:t>ở</a:t>
            </a:r>
            <a:r>
              <a:rPr lang="en-US" sz="2000" smtClean="0">
                <a:latin typeface="Arial" pitchFamily="34" charset="0"/>
                <a:cs typeface="Arial" pitchFamily="34" charset="0"/>
              </a:rPr>
              <a:t> Nigeria.</a:t>
            </a:r>
            <a:r>
              <a:rPr lang="vi-VN" sz="200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3399356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771550"/>
            <a:ext cx="8568952" cy="3158700"/>
          </a:xfrm>
        </p:spPr>
        <p:txBody>
          <a:bodyPr/>
          <a:lstStyle/>
          <a:p>
            <a:pPr algn="just"/>
            <a:r>
              <a:rPr lang="en-US" sz="2400">
                <a:latin typeface="Arial" pitchFamily="34" charset="0"/>
                <a:cs typeface="Arial" pitchFamily="34" charset="0"/>
              </a:rPr>
              <a:t>Ngày </a:t>
            </a:r>
            <a:r>
              <a:rPr lang="en-US" sz="2400" smtClean="0">
                <a:latin typeface="Arial" pitchFamily="34" charset="0"/>
                <a:cs typeface="Arial" pitchFamily="34" charset="0"/>
              </a:rPr>
              <a:t>13/5/2022 </a:t>
            </a:r>
            <a:r>
              <a:rPr lang="en-US" sz="2400">
                <a:latin typeface="Arial" pitchFamily="34" charset="0"/>
                <a:cs typeface="Arial" pitchFamily="34" charset="0"/>
              </a:rPr>
              <a:t>WHO thông báo về 2 trường hợp xác định và 1 trường hợp nghi ngờ mắc bệnh đậu mùa khỉ tại </a:t>
            </a:r>
            <a:r>
              <a:rPr lang="en-US" sz="2400" smtClean="0">
                <a:latin typeface="Arial" pitchFamily="34" charset="0"/>
                <a:cs typeface="Arial" pitchFamily="34" charset="0"/>
              </a:rPr>
              <a:t>Anh (cả </a:t>
            </a:r>
            <a:r>
              <a:rPr lang="en-US" sz="2400">
                <a:latin typeface="Arial" pitchFamily="34" charset="0"/>
                <a:cs typeface="Arial" pitchFamily="34" charset="0"/>
              </a:rPr>
              <a:t>3 cùng gia đình</a:t>
            </a:r>
            <a:r>
              <a:rPr lang="en-US" sz="2400" smtClean="0">
                <a:latin typeface="Arial" pitchFamily="34" charset="0"/>
                <a:cs typeface="Arial" pitchFamily="34" charset="0"/>
              </a:rPr>
              <a:t>).</a:t>
            </a:r>
          </a:p>
          <a:p>
            <a:pPr algn="just"/>
            <a:r>
              <a:rPr lang="en-US" sz="2400" smtClean="0">
                <a:latin typeface="Arial" pitchFamily="34" charset="0"/>
                <a:cs typeface="Arial" pitchFamily="34" charset="0"/>
              </a:rPr>
              <a:t>15/5/2022 WHO thông báo 4 TH xác định mắc bệnh đậu mùa khỉ đều là nam quan hệ tình dục đồng giới (MSM)</a:t>
            </a:r>
          </a:p>
          <a:p>
            <a:pPr marL="38100" indent="0" algn="just">
              <a:buNone/>
            </a:pPr>
            <a:r>
              <a:rPr lang="en-US" sz="2400" smtClean="0">
                <a:latin typeface="Arial" pitchFamily="34" charset="0"/>
                <a:cs typeface="Arial" pitchFamily="34" charset="0"/>
              </a:rPr>
              <a:t>-&gt; các trường hợp xác định và nghi ngờ không có tiền sử du lịch đến các quốc gia lưu hành bệnh đậu mùa khỉ</a:t>
            </a:r>
          </a:p>
          <a:p>
            <a:endParaRPr lang="en-US" dirty="0">
              <a:latin typeface="Arial" pitchFamily="34" charset="0"/>
              <a:cs typeface="Arial" pitchFamily="34" charset="0"/>
            </a:endParaRPr>
          </a:p>
        </p:txBody>
      </p:sp>
      <p:sp>
        <p:nvSpPr>
          <p:cNvPr id="4" name="Rectangle 3">
            <a:extLst/>
          </p:cNvPr>
          <p:cNvSpPr/>
          <p:nvPr/>
        </p:nvSpPr>
        <p:spPr>
          <a:xfrm>
            <a:off x="-32" y="-18"/>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sz="2800" b="1" kern="1200" dirty="0" smtClean="0">
                <a:solidFill>
                  <a:schemeClr val="bg1"/>
                </a:solidFill>
                <a:latin typeface="Calibri"/>
              </a:rPr>
              <a:t>TÌNH HÌNH BỆNH ĐẬU MÙA KHỈ</a:t>
            </a:r>
            <a:endParaRPr lang="en-US" altLang="vi-VN" sz="2800" b="1" dirty="0">
              <a:solidFill>
                <a:schemeClr val="bg1"/>
              </a:solidFill>
              <a:latin typeface="Roboto Slab" charset="0"/>
              <a:ea typeface="Roboto Slab" charset="0"/>
              <a:cs typeface="Arial" panose="020B0604020202020204" pitchFamily="34" charset="0"/>
            </a:endParaRPr>
          </a:p>
        </p:txBody>
      </p:sp>
    </p:spTree>
    <p:extLst>
      <p:ext uri="{BB962C8B-B14F-4D97-AF65-F5344CB8AC3E}">
        <p14:creationId xmlns:p14="http://schemas.microsoft.com/office/powerpoint/2010/main" xmlns="" val="1159267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
            <a:ext cx="9144000" cy="857250"/>
          </a:xfrm>
          <a:solidFill>
            <a:srgbClr val="006666"/>
          </a:solidFill>
        </p:spPr>
        <p:txBody>
          <a:bodyPr>
            <a:normAutofit fontScale="90000"/>
          </a:bodyPr>
          <a:lstStyle/>
          <a:p>
            <a:pPr algn="ctr"/>
            <a:r>
              <a:rPr lang="en-US" sz="2200" dirty="0" err="1" smtClean="0">
                <a:solidFill>
                  <a:schemeClr val="bg1"/>
                </a:solidFill>
              </a:rPr>
              <a:t>Phân</a:t>
            </a:r>
            <a:r>
              <a:rPr lang="en-US" sz="2200" dirty="0" smtClean="0">
                <a:solidFill>
                  <a:schemeClr val="bg1"/>
                </a:solidFill>
              </a:rPr>
              <a:t> </a:t>
            </a:r>
            <a:r>
              <a:rPr lang="en-US" sz="2200" dirty="0" err="1" smtClean="0">
                <a:solidFill>
                  <a:schemeClr val="bg1"/>
                </a:solidFill>
              </a:rPr>
              <a:t>bố</a:t>
            </a:r>
            <a:r>
              <a:rPr lang="en-US" sz="2200" dirty="0" smtClean="0">
                <a:solidFill>
                  <a:schemeClr val="bg1"/>
                </a:solidFill>
              </a:rPr>
              <a:t> </a:t>
            </a:r>
            <a:r>
              <a:rPr lang="en-US" sz="2200" dirty="0" err="1" smtClean="0">
                <a:solidFill>
                  <a:schemeClr val="bg1"/>
                </a:solidFill>
              </a:rPr>
              <a:t>số</a:t>
            </a:r>
            <a:r>
              <a:rPr lang="en-US" sz="2200" dirty="0" smtClean="0">
                <a:solidFill>
                  <a:schemeClr val="bg1"/>
                </a:solidFill>
              </a:rPr>
              <a:t> ca </a:t>
            </a:r>
            <a:r>
              <a:rPr lang="en-US" sz="2200" dirty="0" err="1" smtClean="0">
                <a:solidFill>
                  <a:schemeClr val="bg1"/>
                </a:solidFill>
              </a:rPr>
              <a:t>mắc</a:t>
            </a:r>
            <a:r>
              <a:rPr lang="en-US" sz="2200" dirty="0" smtClean="0">
                <a:solidFill>
                  <a:schemeClr val="bg1"/>
                </a:solidFill>
              </a:rPr>
              <a:t> </a:t>
            </a:r>
            <a:r>
              <a:rPr lang="en-US" sz="2200" dirty="0" err="1" smtClean="0">
                <a:solidFill>
                  <a:schemeClr val="bg1"/>
                </a:solidFill>
              </a:rPr>
              <a:t>đậu</a:t>
            </a:r>
            <a:r>
              <a:rPr lang="en-US" sz="2200" dirty="0" smtClean="0">
                <a:solidFill>
                  <a:schemeClr val="bg1"/>
                </a:solidFill>
              </a:rPr>
              <a:t> </a:t>
            </a:r>
            <a:r>
              <a:rPr lang="en-US" sz="2200" dirty="0" err="1" smtClean="0">
                <a:solidFill>
                  <a:schemeClr val="bg1"/>
                </a:solidFill>
              </a:rPr>
              <a:t>mùa</a:t>
            </a:r>
            <a:r>
              <a:rPr lang="en-US" sz="2200" dirty="0" smtClean="0">
                <a:solidFill>
                  <a:schemeClr val="bg1"/>
                </a:solidFill>
              </a:rPr>
              <a:t> </a:t>
            </a:r>
            <a:r>
              <a:rPr lang="en-US" sz="2200" dirty="0" err="1" smtClean="0">
                <a:solidFill>
                  <a:schemeClr val="bg1"/>
                </a:solidFill>
              </a:rPr>
              <a:t>khỉ</a:t>
            </a:r>
            <a:r>
              <a:rPr lang="en-US" sz="2200" dirty="0" smtClean="0">
                <a:solidFill>
                  <a:schemeClr val="bg1"/>
                </a:solidFill>
              </a:rPr>
              <a:t> ở </a:t>
            </a:r>
            <a:r>
              <a:rPr lang="en-US" sz="2200" dirty="0" err="1" smtClean="0">
                <a:solidFill>
                  <a:schemeClr val="bg1"/>
                </a:solidFill>
              </a:rPr>
              <a:t>các</a:t>
            </a:r>
            <a:r>
              <a:rPr lang="en-US" sz="2200" dirty="0" smtClean="0">
                <a:solidFill>
                  <a:schemeClr val="bg1"/>
                </a:solidFill>
              </a:rPr>
              <a:t> </a:t>
            </a:r>
            <a:r>
              <a:rPr lang="en-US" sz="2200" dirty="0" err="1" smtClean="0">
                <a:solidFill>
                  <a:schemeClr val="bg1"/>
                </a:solidFill>
              </a:rPr>
              <a:t>quốc</a:t>
            </a:r>
            <a:r>
              <a:rPr lang="en-US" sz="2200" dirty="0" smtClean="0">
                <a:solidFill>
                  <a:schemeClr val="bg1"/>
                </a:solidFill>
              </a:rPr>
              <a:t> </a:t>
            </a:r>
            <a:r>
              <a:rPr lang="en-US" sz="2200" dirty="0" err="1" smtClean="0">
                <a:solidFill>
                  <a:schemeClr val="bg1"/>
                </a:solidFill>
              </a:rPr>
              <a:t>gia</a:t>
            </a:r>
            <a:r>
              <a:rPr lang="en-US" sz="2200" dirty="0" smtClean="0">
                <a:solidFill>
                  <a:schemeClr val="bg1"/>
                </a:solidFill>
              </a:rPr>
              <a:t> </a:t>
            </a:r>
            <a:r>
              <a:rPr lang="en-US" sz="2200" dirty="0" err="1" smtClean="0">
                <a:solidFill>
                  <a:schemeClr val="bg1"/>
                </a:solidFill>
              </a:rPr>
              <a:t>không</a:t>
            </a:r>
            <a:r>
              <a:rPr lang="en-US" sz="2200" dirty="0" smtClean="0">
                <a:solidFill>
                  <a:schemeClr val="bg1"/>
                </a:solidFill>
              </a:rPr>
              <a:t> </a:t>
            </a:r>
            <a:r>
              <a:rPr lang="en-US" sz="2200" dirty="0" err="1" smtClean="0">
                <a:solidFill>
                  <a:schemeClr val="bg1"/>
                </a:solidFill>
              </a:rPr>
              <a:t>lưu</a:t>
            </a:r>
            <a:r>
              <a:rPr lang="en-US" sz="2200" dirty="0" smtClean="0">
                <a:solidFill>
                  <a:schemeClr val="bg1"/>
                </a:solidFill>
              </a:rPr>
              <a:t> </a:t>
            </a:r>
            <a:r>
              <a:rPr lang="en-US" sz="2200" dirty="0" err="1" smtClean="0">
                <a:solidFill>
                  <a:schemeClr val="bg1"/>
                </a:solidFill>
              </a:rPr>
              <a:t>hành</a:t>
            </a:r>
            <a:r>
              <a:rPr lang="en-US" sz="2200" dirty="0" smtClean="0">
                <a:solidFill>
                  <a:schemeClr val="bg1"/>
                </a:solidFill>
              </a:rPr>
              <a:t> </a:t>
            </a:r>
            <a:r>
              <a:rPr lang="en-US" sz="2200" dirty="0" err="1" smtClean="0">
                <a:solidFill>
                  <a:schemeClr val="bg1"/>
                </a:solidFill>
              </a:rPr>
              <a:t>bệnh</a:t>
            </a:r>
            <a:r>
              <a:rPr lang="en-US" sz="2400" dirty="0" smtClean="0">
                <a:solidFill>
                  <a:schemeClr val="bg1"/>
                </a:solidFill>
              </a:rPr>
              <a:t/>
            </a:r>
            <a:br>
              <a:rPr lang="en-US" sz="2400" dirty="0" smtClean="0">
                <a:solidFill>
                  <a:schemeClr val="bg1"/>
                </a:solidFill>
              </a:rPr>
            </a:br>
            <a:r>
              <a:rPr lang="en-US" sz="2400" dirty="0" smtClean="0">
                <a:solidFill>
                  <a:schemeClr val="bg1"/>
                </a:solidFill>
              </a:rPr>
              <a:t>(</a:t>
            </a:r>
            <a:r>
              <a:rPr lang="en-US" dirty="0" err="1" smtClean="0">
                <a:solidFill>
                  <a:schemeClr val="bg1"/>
                </a:solidFill>
              </a:rPr>
              <a:t>tính</a:t>
            </a:r>
            <a:r>
              <a:rPr lang="en-US" dirty="0" smtClean="0">
                <a:solidFill>
                  <a:schemeClr val="bg1"/>
                </a:solidFill>
              </a:rPr>
              <a:t>  </a:t>
            </a:r>
            <a:r>
              <a:rPr lang="en-US" dirty="0" err="1" smtClean="0">
                <a:solidFill>
                  <a:schemeClr val="bg1"/>
                </a:solidFill>
              </a:rPr>
              <a:t>đến</a:t>
            </a:r>
            <a:r>
              <a:rPr lang="en-US" dirty="0" smtClean="0">
                <a:solidFill>
                  <a:schemeClr val="bg1"/>
                </a:solidFill>
              </a:rPr>
              <a:t> 2/6/2022)</a:t>
            </a:r>
            <a:endParaRPr lang="en-US" dirty="0">
              <a:solidFill>
                <a:schemeClr val="bg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71802" y="951571"/>
            <a:ext cx="5874684" cy="4101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5496" y="951571"/>
            <a:ext cx="2970330" cy="3993401"/>
          </a:xfrm>
          <a:prstGeom prst="rect">
            <a:avLst/>
          </a:prstGeom>
        </p:spPr>
        <p:txBody>
          <a:bodyPr wrap="square" lIns="68580" tIns="34290" rIns="68580" bIns="34290">
            <a:spAutoFit/>
          </a:bodyPr>
          <a:lstStyle/>
          <a:p>
            <a:pPr marL="257175" indent="-257175">
              <a:buFont typeface="Arial" pitchFamily="34" charset="0"/>
              <a:buChar char="•"/>
            </a:pPr>
            <a:r>
              <a:rPr lang="en-US" sz="1500" dirty="0" smtClean="0"/>
              <a:t>T</a:t>
            </a:r>
            <a:r>
              <a:rPr lang="vi-VN" sz="1500" dirty="0" smtClean="0"/>
              <a:t>ừ </a:t>
            </a:r>
            <a:r>
              <a:rPr lang="vi-VN" sz="1500" dirty="0"/>
              <a:t>13/5/2022 đến 2/6/2022 toàn thế giới đã ghi nhận 780 trường hợp mắc bệnh tại 27 quốc gia không lưu hành bệnh đậu mùa </a:t>
            </a:r>
            <a:r>
              <a:rPr lang="vi-VN" sz="1500" dirty="0" smtClean="0"/>
              <a:t>khỉ</a:t>
            </a:r>
            <a:r>
              <a:rPr lang="en-US" sz="1500" dirty="0"/>
              <a:t>.</a:t>
            </a:r>
            <a:endParaRPr lang="en-US" sz="1500" dirty="0" smtClean="0"/>
          </a:p>
          <a:p>
            <a:pPr marL="257175" indent="-257175">
              <a:buFont typeface="Arial" pitchFamily="34" charset="0"/>
              <a:buChar char="•"/>
            </a:pPr>
            <a:r>
              <a:rPr lang="vi-VN" sz="1500" dirty="0" smtClean="0"/>
              <a:t> </a:t>
            </a:r>
            <a:r>
              <a:rPr lang="en-US" sz="1500" dirty="0" smtClean="0"/>
              <a:t>P</a:t>
            </a:r>
            <a:r>
              <a:rPr lang="vi-VN" sz="1500" dirty="0" smtClean="0"/>
              <a:t>hần </a:t>
            </a:r>
            <a:r>
              <a:rPr lang="vi-VN" sz="1500" dirty="0"/>
              <a:t>lớn các ca bệnh có liên quan đến nam quan hệ đồng giới. </a:t>
            </a:r>
            <a:endParaRPr lang="en-US" sz="1500" dirty="0" smtClean="0"/>
          </a:p>
          <a:p>
            <a:pPr marL="257175" indent="-257175">
              <a:buFont typeface="Arial" pitchFamily="34" charset="0"/>
              <a:buChar char="•"/>
            </a:pPr>
            <a:r>
              <a:rPr lang="en-US" sz="1500" dirty="0"/>
              <a:t>C</a:t>
            </a:r>
            <a:r>
              <a:rPr lang="vi-VN" sz="1500" dirty="0" smtClean="0"/>
              <a:t>ác </a:t>
            </a:r>
            <a:r>
              <a:rPr lang="vi-VN" sz="1500" dirty="0"/>
              <a:t>trường hợp mắc bệnh có mẫu được xét nghiệm PCR đều xác định nhiễm chủng Tây Phi, tuy nhiên hầu hết các trường hợp nhiễm bệnh đều báo cáo có tiền sử du lịch đến các quốc gia ở châu Âu và Bắc Mỹ, một số ít bệnh nhân có tiền du lịch đến Nigeria</a:t>
            </a:r>
            <a:endParaRPr lang="en-US" sz="1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723240"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smtClean="0"/>
              <a:t>NỘI DUNG</a:t>
            </a:r>
            <a:endParaRPr sz="2800" dirty="0"/>
          </a:p>
        </p:txBody>
      </p:sp>
      <p:sp>
        <p:nvSpPr>
          <p:cNvPr id="2" name="Text Placeholder 1"/>
          <p:cNvSpPr>
            <a:spLocks noGrp="1"/>
          </p:cNvSpPr>
          <p:nvPr>
            <p:ph type="body" idx="1"/>
          </p:nvPr>
        </p:nvSpPr>
        <p:spPr>
          <a:xfrm>
            <a:off x="971600" y="1563638"/>
            <a:ext cx="7540800" cy="3158700"/>
          </a:xfrm>
        </p:spPr>
        <p:txBody>
          <a:bodyPr/>
          <a:lstStyle/>
          <a:p>
            <a:pPr marL="508000" indent="-457200" algn="just">
              <a:lnSpc>
                <a:spcPct val="150000"/>
              </a:lnSpc>
              <a:buAutoNum type="arabicPeriod"/>
            </a:pPr>
            <a:r>
              <a:rPr lang="vi-VN" sz="2400" dirty="0" smtClean="0">
                <a:latin typeface="+mn-lt"/>
              </a:rPr>
              <a:t>Đặc điểm bệnh đậu </a:t>
            </a:r>
            <a:r>
              <a:rPr lang="vi-VN" sz="2400" smtClean="0">
                <a:latin typeface="+mn-lt"/>
              </a:rPr>
              <a:t>mùa khỉ</a:t>
            </a:r>
            <a:endParaRPr lang="en-US" sz="2400" smtClean="0">
              <a:latin typeface="+mn-lt"/>
            </a:endParaRPr>
          </a:p>
          <a:p>
            <a:pPr marL="508000" indent="-457200" algn="just">
              <a:lnSpc>
                <a:spcPct val="150000"/>
              </a:lnSpc>
              <a:buAutoNum type="arabicPeriod"/>
            </a:pPr>
            <a:r>
              <a:rPr lang="vi-VN" sz="2400" smtClean="0">
                <a:latin typeface="+mn-lt"/>
              </a:rPr>
              <a:t>Các </a:t>
            </a:r>
            <a:r>
              <a:rPr lang="vi-VN" sz="2400" dirty="0" smtClean="0">
                <a:latin typeface="+mn-lt"/>
              </a:rPr>
              <a:t>biện pháp phòng</a:t>
            </a:r>
            <a:r>
              <a:rPr lang="vi-VN" sz="2400" smtClean="0">
                <a:latin typeface="+mn-lt"/>
              </a:rPr>
              <a:t>, chống</a:t>
            </a:r>
            <a:endParaRPr lang="en-US" sz="2400" smtClean="0">
              <a:latin typeface="+mn-lt"/>
            </a:endParaRPr>
          </a:p>
          <a:p>
            <a:pPr marL="508000" indent="-457200" algn="just">
              <a:lnSpc>
                <a:spcPct val="150000"/>
              </a:lnSpc>
              <a:buFont typeface="Nixie One"/>
              <a:buAutoNum type="arabicPeriod" startAt="3"/>
            </a:pPr>
            <a:r>
              <a:rPr lang="vi-VN" sz="2400">
                <a:latin typeface="+mn-lt"/>
              </a:rPr>
              <a:t>Tình hình dịch bệnh đậu mùa </a:t>
            </a:r>
            <a:r>
              <a:rPr lang="vi-VN" sz="2400" smtClean="0">
                <a:latin typeface="+mn-lt"/>
              </a:rPr>
              <a:t>khỉ</a:t>
            </a:r>
            <a:endParaRPr lang="vi-VN" sz="2400" dirty="0" smtClean="0">
              <a:latin typeface="+mn-lt"/>
            </a:endParaRPr>
          </a:p>
          <a:p>
            <a:pPr marL="508000" indent="-457200" algn="just">
              <a:lnSpc>
                <a:spcPct val="150000"/>
              </a:lnSpc>
              <a:buAutoNum type="arabicPeriod" startAt="3"/>
            </a:pPr>
            <a:r>
              <a:rPr lang="vi-VN" sz="2400" dirty="0" smtClean="0">
                <a:latin typeface="+mn-lt"/>
              </a:rPr>
              <a:t>Hướng dẫn giám sát bệnh đậu mùa khỉ</a:t>
            </a:r>
            <a:endParaRPr lang="en-US" sz="2400" dirty="0" smtClean="0">
              <a:latin typeface="+mn-lt"/>
            </a:endParaRPr>
          </a:p>
        </p:txBody>
      </p:sp>
      <p:sp>
        <p:nvSpPr>
          <p:cNvPr id="133" name="Google Shape;133;p1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4429138"/>
            <a:ext cx="7540800" cy="639731"/>
          </a:xfrm>
        </p:spPr>
        <p:txBody>
          <a:bodyPr/>
          <a:lstStyle/>
          <a:p>
            <a:pPr algn="ctr">
              <a:buNone/>
            </a:pPr>
            <a:r>
              <a:rPr lang="vi-VN" sz="1600" b="1" dirty="0" smtClean="0">
                <a:latin typeface="Calibri" pitchFamily="34" charset="0"/>
                <a:cs typeface="Calibri" pitchFamily="34" charset="0"/>
              </a:rPr>
              <a:t>Các trường hợp mắc bệnh đậu mùa khỉ ở Khu vực Châu Phi </a:t>
            </a:r>
            <a:r>
              <a:rPr lang="vi-VN" sz="1600" b="1" dirty="0" smtClean="0">
                <a:latin typeface="Calibri" pitchFamily="34" charset="0"/>
                <a:cs typeface="Calibri" pitchFamily="34" charset="0"/>
              </a:rPr>
              <a:t>được </a:t>
            </a:r>
            <a:r>
              <a:rPr lang="vi-VN" sz="1600" b="1" dirty="0" smtClean="0">
                <a:latin typeface="Calibri" pitchFamily="34" charset="0"/>
                <a:cs typeface="Calibri" pitchFamily="34" charset="0"/>
              </a:rPr>
              <a:t>báo cáo cho WHO </a:t>
            </a:r>
            <a:r>
              <a:rPr lang="vi-VN" sz="1600" b="1" dirty="0" smtClean="0">
                <a:latin typeface="Calibri" pitchFamily="34" charset="0"/>
                <a:cs typeface="Calibri" pitchFamily="34" charset="0"/>
              </a:rPr>
              <a:t>từ</a:t>
            </a:r>
            <a:r>
              <a:rPr lang="en-US" sz="1600" b="1" dirty="0" smtClean="0">
                <a:latin typeface="Calibri" pitchFamily="34" charset="0"/>
                <a:cs typeface="Calibri" pitchFamily="34" charset="0"/>
              </a:rPr>
              <a:t> </a:t>
            </a:r>
            <a:r>
              <a:rPr lang="vi-VN" sz="1600" b="1" dirty="0" smtClean="0">
                <a:latin typeface="Calibri" pitchFamily="34" charset="0"/>
                <a:cs typeface="Calibri" pitchFamily="34" charset="0"/>
              </a:rPr>
              <a:t>1 </a:t>
            </a:r>
            <a:r>
              <a:rPr lang="en-US" sz="1600" b="1" dirty="0" smtClean="0">
                <a:latin typeface="Calibri" pitchFamily="34" charset="0"/>
                <a:cs typeface="Calibri" pitchFamily="34" charset="0"/>
              </a:rPr>
              <a:t>/</a:t>
            </a:r>
            <a:r>
              <a:rPr lang="vi-VN" sz="1600" b="1" dirty="0" smtClean="0">
                <a:latin typeface="Calibri" pitchFamily="34" charset="0"/>
                <a:cs typeface="Calibri" pitchFamily="34" charset="0"/>
              </a:rPr>
              <a:t>1</a:t>
            </a:r>
            <a:r>
              <a:rPr lang="en-US" sz="1600" b="1" dirty="0" smtClean="0">
                <a:latin typeface="Calibri" pitchFamily="34" charset="0"/>
                <a:cs typeface="Calibri" pitchFamily="34" charset="0"/>
              </a:rPr>
              <a:t>/</a:t>
            </a:r>
            <a:r>
              <a:rPr lang="vi-VN" sz="1600" b="1" dirty="0" smtClean="0">
                <a:latin typeface="Calibri" pitchFamily="34" charset="0"/>
                <a:cs typeface="Calibri" pitchFamily="34" charset="0"/>
              </a:rPr>
              <a:t>2022 </a:t>
            </a:r>
            <a:r>
              <a:rPr lang="vi-VN" sz="1600" b="1" dirty="0" smtClean="0">
                <a:latin typeface="Calibri" pitchFamily="34" charset="0"/>
                <a:cs typeface="Calibri" pitchFamily="34" charset="0"/>
              </a:rPr>
              <a:t>đến </a:t>
            </a:r>
            <a:r>
              <a:rPr lang="vi-VN" sz="1600" b="1" dirty="0" smtClean="0">
                <a:latin typeface="Calibri" pitchFamily="34" charset="0"/>
                <a:cs typeface="Calibri" pitchFamily="34" charset="0"/>
              </a:rPr>
              <a:t>1</a:t>
            </a:r>
            <a:r>
              <a:rPr lang="en-US" sz="1600" b="1" dirty="0" smtClean="0">
                <a:latin typeface="Calibri" pitchFamily="34" charset="0"/>
                <a:cs typeface="Calibri" pitchFamily="34" charset="0"/>
              </a:rPr>
              <a:t>/</a:t>
            </a:r>
            <a:r>
              <a:rPr lang="vi-VN" sz="1600" b="1" dirty="0" smtClean="0">
                <a:latin typeface="Calibri" pitchFamily="34" charset="0"/>
                <a:cs typeface="Calibri" pitchFamily="34" charset="0"/>
              </a:rPr>
              <a:t>6</a:t>
            </a:r>
            <a:r>
              <a:rPr lang="en-US" sz="1600" b="1" dirty="0" smtClean="0">
                <a:latin typeface="Calibri" pitchFamily="34" charset="0"/>
                <a:cs typeface="Calibri" pitchFamily="34" charset="0"/>
              </a:rPr>
              <a:t>/</a:t>
            </a:r>
            <a:r>
              <a:rPr lang="vi-VN" sz="1600" b="1" dirty="0" smtClean="0">
                <a:latin typeface="Calibri" pitchFamily="34" charset="0"/>
                <a:cs typeface="Calibri" pitchFamily="34" charset="0"/>
              </a:rPr>
              <a:t>2022</a:t>
            </a:r>
            <a:endParaRPr lang="en-US" sz="16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
        <p:nvSpPr>
          <p:cNvPr id="5" name="Title 4">
            <a:extLst/>
          </p:cNvPr>
          <p:cNvSpPr>
            <a:spLocks noGrp="1"/>
          </p:cNvSpPr>
          <p:nvPr>
            <p:ph type="title"/>
          </p:nvPr>
        </p:nvSpPr>
        <p:spPr>
          <a:xfrm>
            <a:off x="-32" y="-18"/>
            <a:ext cx="9144032" cy="814386"/>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sz="2800" b="1" kern="1200" dirty="0" smtClean="0">
                <a:solidFill>
                  <a:schemeClr val="bg1"/>
                </a:solidFill>
                <a:latin typeface="Calibri"/>
              </a:rPr>
              <a:t>TÌNH HÌNH BỆNH ĐẬU MÙA KHỈ</a:t>
            </a:r>
            <a:endParaRPr lang="en-US" altLang="vi-VN" sz="2800" b="1" dirty="0">
              <a:solidFill>
                <a:schemeClr val="bg1"/>
              </a:solidFill>
              <a:latin typeface="Roboto Slab" charset="0"/>
              <a:ea typeface="Roboto Slab" charset="0"/>
              <a:cs typeface="Arial" panose="020B0604020202020204" pitchFamily="34" charset="0"/>
            </a:endParaRPr>
          </a:p>
        </p:txBody>
      </p:sp>
      <p:pic>
        <p:nvPicPr>
          <p:cNvPr id="1026" name="Picture 2" descr="https://cdn.who.int/media/images/default-source/emergencies/disease-outbreak-news/don_monkeypox_4june_tab2_capture.jpg?sfvrsn=cba2a980_3"/>
          <p:cNvPicPr>
            <a:picLocks noChangeAspect="1" noChangeArrowheads="1"/>
          </p:cNvPicPr>
          <p:nvPr/>
        </p:nvPicPr>
        <p:blipFill>
          <a:blip r:embed="rId2"/>
          <a:srcRect/>
          <a:stretch>
            <a:fillRect/>
          </a:stretch>
        </p:blipFill>
        <p:spPr bwMode="auto">
          <a:xfrm>
            <a:off x="714348" y="1000114"/>
            <a:ext cx="7839075" cy="34290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2" name="Google Shape;110;p13"/>
          <p:cNvGrpSpPr/>
          <p:nvPr/>
        </p:nvGrpSpPr>
        <p:grpSpPr>
          <a:xfrm>
            <a:off x="600727" y="916247"/>
            <a:ext cx="964541" cy="1011307"/>
            <a:chOff x="5961125" y="1623900"/>
            <a:chExt cx="427450" cy="448175"/>
          </a:xfrm>
        </p:grpSpPr>
        <p:sp>
          <p:nvSpPr>
            <p:cNvPr id="111" name="Google Shape;111;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 name="Google Shape;115;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6" name="Google Shape;116;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Google Shape;109;p13"/>
          <p:cNvSpPr txBox="1">
            <a:spLocks/>
          </p:cNvSpPr>
          <p:nvPr/>
        </p:nvSpPr>
        <p:spPr>
          <a:xfrm>
            <a:off x="1645800" y="683489"/>
            <a:ext cx="6022544" cy="579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2pPr>
            <a:lvl3pPr marR="0" lvl="2"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3pPr>
            <a:lvl4pPr marR="0" lvl="3"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4pPr>
            <a:lvl5pPr marR="0" lvl="4"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5pPr>
            <a:lvl6pPr marR="0" lvl="5"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6pPr>
            <a:lvl7pPr marR="0" lvl="6"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7pPr>
            <a:lvl8pPr marR="0" lvl="7"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8pPr>
            <a:lvl9pPr marR="0" lvl="8"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9pPr>
          </a:lstStyle>
          <a:p>
            <a:pPr algn="ctr"/>
            <a:endParaRPr lang="en-US" sz="1800" dirty="0"/>
          </a:p>
        </p:txBody>
      </p:sp>
      <p:sp>
        <p:nvSpPr>
          <p:cNvPr id="3" name="TextBox 2"/>
          <p:cNvSpPr txBox="1"/>
          <p:nvPr/>
        </p:nvSpPr>
        <p:spPr>
          <a:xfrm>
            <a:off x="0" y="500048"/>
            <a:ext cx="9144000" cy="3354765"/>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endParaRPr lang="en-US" sz="4400" b="1" kern="1200" dirty="0" smtClean="0">
              <a:solidFill>
                <a:prstClr val="black"/>
              </a:solidFill>
              <a:latin typeface="Calibri"/>
            </a:endParaRPr>
          </a:p>
          <a:p>
            <a:pPr algn="ctr"/>
            <a:endParaRPr lang="en-US" sz="4400" b="1" kern="1200" dirty="0">
              <a:solidFill>
                <a:prstClr val="black"/>
              </a:solidFill>
              <a:latin typeface="Calibri"/>
            </a:endParaRPr>
          </a:p>
          <a:p>
            <a:pPr algn="ctr"/>
            <a:r>
              <a:rPr lang="vi-VN" sz="3600" b="1" kern="1200" dirty="0" smtClean="0">
                <a:solidFill>
                  <a:prstClr val="black"/>
                </a:solidFill>
                <a:latin typeface="Calibri"/>
              </a:rPr>
              <a:t>4</a:t>
            </a:r>
            <a:r>
              <a:rPr lang="en-US" sz="3600" b="1" kern="1200" dirty="0" smtClean="0">
                <a:solidFill>
                  <a:prstClr val="black"/>
                </a:solidFill>
                <a:latin typeface="Calibri"/>
              </a:rPr>
              <a:t>.</a:t>
            </a:r>
            <a:r>
              <a:rPr lang="vi-VN" sz="3600" b="1" kern="1200" dirty="0" smtClean="0">
                <a:solidFill>
                  <a:prstClr val="black"/>
                </a:solidFill>
                <a:latin typeface="Calibri"/>
              </a:rPr>
              <a:t> HƯỚNG DẪN GIÁM SÁT BỆNH ĐẬU MÙA KHỈ</a:t>
            </a:r>
            <a:endParaRPr lang="en-US" sz="3600" b="1" kern="1200" dirty="0" smtClean="0">
              <a:solidFill>
                <a:prstClr val="black"/>
              </a:solidFill>
              <a:latin typeface="Calibri"/>
            </a:endParaRPr>
          </a:p>
          <a:p>
            <a:pPr algn="ctr"/>
            <a:endParaRPr lang="en-US" sz="4400" b="1" kern="1200" dirty="0">
              <a:solidFill>
                <a:prstClr val="black"/>
              </a:solidFill>
              <a:latin typeface="Calibri"/>
            </a:endParaRPr>
          </a:p>
          <a:p>
            <a:endParaRPr lang="en-US" sz="4400" b="1" kern="1200" dirty="0" smtClean="0">
              <a:solidFill>
                <a:prstClr val="black"/>
              </a:solidFill>
              <a:latin typeface="Calibri"/>
            </a:endParaRPr>
          </a:p>
        </p:txBody>
      </p:sp>
    </p:spTree>
    <p:extLst>
      <p:ext uri="{BB962C8B-B14F-4D97-AF65-F5344CB8AC3E}">
        <p14:creationId xmlns:p14="http://schemas.microsoft.com/office/powerpoint/2010/main" xmlns="" val="4108728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ĐỊNH NGHĨA CA BỆNH (THEO WHO) </a:t>
            </a:r>
            <a:endParaRPr lang="en-US" altLang="vi-VN" sz="18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p:txBody>
          <a:bodyPr>
            <a:normAutofit/>
          </a:bodyPr>
          <a:lstStyle/>
          <a:p>
            <a:pPr marL="0" indent="0" algn="just">
              <a:buNone/>
            </a:pPr>
            <a:endParaRPr lang="en-US" sz="2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3721" t="11544" r="3148" b="73680"/>
          <a:stretch/>
        </p:blipFill>
        <p:spPr>
          <a:xfrm>
            <a:off x="467544" y="709613"/>
            <a:ext cx="8352928" cy="4433887"/>
          </a:xfrm>
          <a:prstGeom prst="rect">
            <a:avLst/>
          </a:prstGeom>
        </p:spPr>
      </p:pic>
    </p:spTree>
    <p:extLst>
      <p:ext uri="{BB962C8B-B14F-4D97-AF65-F5344CB8AC3E}">
        <p14:creationId xmlns:p14="http://schemas.microsoft.com/office/powerpoint/2010/main" xmlns="" val="7257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ĐỊNH NGHĨA CA BỆNH (THEO WHO) </a:t>
            </a:r>
            <a:endParaRPr lang="en-US" altLang="vi-VN" sz="18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a:xfrm>
            <a:off x="395536" y="843558"/>
            <a:ext cx="8424936" cy="4299942"/>
          </a:xfrm>
        </p:spPr>
        <p:txBody>
          <a:bodyPr>
            <a:noAutofit/>
          </a:bodyPr>
          <a:lstStyle/>
          <a:p>
            <a:pPr marL="0" indent="0" algn="just">
              <a:buNone/>
            </a:pPr>
            <a:endParaRPr lang="en-US"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3398" t="26320" r="3101" b="48283"/>
          <a:stretch/>
        </p:blipFill>
        <p:spPr>
          <a:xfrm>
            <a:off x="1115616" y="709613"/>
            <a:ext cx="6984776" cy="4433887"/>
          </a:xfrm>
          <a:prstGeom prst="rect">
            <a:avLst/>
          </a:prstGeom>
        </p:spPr>
      </p:pic>
    </p:spTree>
    <p:extLst>
      <p:ext uri="{BB962C8B-B14F-4D97-AF65-F5344CB8AC3E}">
        <p14:creationId xmlns:p14="http://schemas.microsoft.com/office/powerpoint/2010/main" xmlns="" val="40417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ĐỊNH NGHĨA CA BỆNH (THEO WHO) </a:t>
            </a:r>
            <a:endParaRPr lang="en-US" altLang="vi-VN" sz="18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p:txBody>
          <a:bodyPr>
            <a:normAutofit/>
          </a:bodyPr>
          <a:lstStyle/>
          <a:p>
            <a:pPr marL="0" indent="0" algn="just">
              <a:buNone/>
            </a:pPr>
            <a:endParaRPr lang="en-US" sz="2800"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xmlns="" val="0"/>
              </a:ext>
            </a:extLst>
          </a:blip>
          <a:srcRect t="51761" b="23047"/>
          <a:stretch/>
        </p:blipFill>
        <p:spPr>
          <a:xfrm>
            <a:off x="1475656" y="709613"/>
            <a:ext cx="6264696" cy="4433887"/>
          </a:xfrm>
          <a:prstGeom prst="rect">
            <a:avLst/>
          </a:prstGeom>
        </p:spPr>
      </p:pic>
    </p:spTree>
    <p:extLst>
      <p:ext uri="{BB962C8B-B14F-4D97-AF65-F5344CB8AC3E}">
        <p14:creationId xmlns:p14="http://schemas.microsoft.com/office/powerpoint/2010/main" xmlns="" val="40417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GIÁM SÁT BỆNH ĐẬU MÙA KHỈ</a:t>
            </a:r>
            <a:endParaRPr lang="en-US" altLang="vi-VN" sz="18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a:xfrm>
            <a:off x="467544" y="915566"/>
            <a:ext cx="8280920" cy="4032447"/>
          </a:xfrm>
        </p:spPr>
        <p:txBody>
          <a:bodyPr>
            <a:normAutofit/>
          </a:bodyPr>
          <a:lstStyle/>
          <a:p>
            <a:pPr marL="0" indent="0" algn="just">
              <a:buNone/>
            </a:pPr>
            <a:endParaRPr lang="en-US" sz="280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76421" b="4416"/>
          <a:stretch/>
        </p:blipFill>
        <p:spPr>
          <a:xfrm>
            <a:off x="755576" y="709613"/>
            <a:ext cx="7488832" cy="4433887"/>
          </a:xfrm>
          <a:prstGeom prst="rect">
            <a:avLst/>
          </a:prstGeom>
        </p:spPr>
      </p:pic>
    </p:spTree>
    <p:extLst>
      <p:ext uri="{BB962C8B-B14F-4D97-AF65-F5344CB8AC3E}">
        <p14:creationId xmlns:p14="http://schemas.microsoft.com/office/powerpoint/2010/main" xmlns="" val="862304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1800" b="1" smtClean="0">
                <a:solidFill>
                  <a:schemeClr val="bg1"/>
                </a:solidFill>
                <a:latin typeface="Roboto Slab" charset="0"/>
                <a:ea typeface="Roboto Slab" charset="0"/>
                <a:cs typeface="Arial" panose="020B0604020202020204" pitchFamily="34" charset="0"/>
              </a:rPr>
              <a:t>Tài liệu tham khảo</a:t>
            </a:r>
            <a:endParaRPr lang="en-US" altLang="vi-VN" sz="1800"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a:xfrm>
            <a:off x="323528" y="1200151"/>
            <a:ext cx="8568952" cy="2811759"/>
          </a:xfrm>
        </p:spPr>
        <p:txBody>
          <a:bodyPr>
            <a:normAutofit fontScale="77500" lnSpcReduction="20000"/>
          </a:bodyPr>
          <a:lstStyle/>
          <a:p>
            <a:pPr marL="514350" indent="-514350">
              <a:buAutoNum type="arabicPeriod"/>
            </a:pPr>
            <a:r>
              <a:rPr lang="en-US" sz="2800" dirty="0" smtClean="0">
                <a:hlinkClick r:id="rId3"/>
              </a:rPr>
              <a:t>https</a:t>
            </a:r>
            <a:r>
              <a:rPr lang="en-US" sz="2800" dirty="0">
                <a:hlinkClick r:id="rId3"/>
              </a:rPr>
              <a:t>://</a:t>
            </a:r>
            <a:r>
              <a:rPr lang="en-US" sz="2800" dirty="0" smtClean="0">
                <a:hlinkClick r:id="rId3"/>
              </a:rPr>
              <a:t>www.who.int/health-topics/monkeypox#tab=tab_1</a:t>
            </a:r>
            <a:endParaRPr lang="en-US" sz="2800" dirty="0" smtClean="0"/>
          </a:p>
          <a:p>
            <a:pPr marL="514350" indent="-514350">
              <a:buAutoNum type="arabicPeriod"/>
            </a:pPr>
            <a:r>
              <a:rPr lang="en-US" sz="2800" dirty="0">
                <a:hlinkClick r:id="rId4"/>
              </a:rPr>
              <a:t>https://</a:t>
            </a:r>
            <a:r>
              <a:rPr lang="en-US" sz="2800" dirty="0" smtClean="0">
                <a:hlinkClick r:id="rId4"/>
              </a:rPr>
              <a:t>www.who.int/news-room/fact-sheets/detail/monkeypox</a:t>
            </a:r>
            <a:endParaRPr lang="en-US" sz="2800" dirty="0"/>
          </a:p>
          <a:p>
            <a:pPr marL="514350" indent="-514350">
              <a:buAutoNum type="arabicPeriod"/>
            </a:pPr>
            <a:r>
              <a:rPr lang="en-US" sz="2800" dirty="0" smtClean="0"/>
              <a:t>https://www.who.int/emergencies/disease-outbreak-news/item/2022-DON390 </a:t>
            </a:r>
            <a:endParaRPr lang="en-US" sz="2800" dirty="0" smtClean="0"/>
          </a:p>
          <a:p>
            <a:pPr marL="514350" indent="-514350">
              <a:buAutoNum type="arabicPeriod"/>
            </a:pPr>
            <a:r>
              <a:rPr lang="en-US" sz="2800" dirty="0" smtClean="0"/>
              <a:t>https</a:t>
            </a:r>
            <a:r>
              <a:rPr lang="en-US" sz="2800" dirty="0"/>
              <a:t>://www.ecdc.europa.eu/en/news-events/epidemiological-update-monkeypox-multi-country-outbreak</a:t>
            </a:r>
          </a:p>
          <a:p>
            <a:pPr marL="514350" indent="-514350">
              <a:buAutoNum type="arabicPeriod"/>
            </a:pPr>
            <a:r>
              <a:rPr lang="en-US" sz="2800" dirty="0" err="1" smtClean="0"/>
              <a:t>Công</a:t>
            </a:r>
            <a:r>
              <a:rPr lang="en-US" sz="2800" dirty="0" smtClean="0"/>
              <a:t> </a:t>
            </a:r>
            <a:r>
              <a:rPr lang="en-US" sz="2800" dirty="0" err="1" smtClean="0"/>
              <a:t>văn</a:t>
            </a:r>
            <a:r>
              <a:rPr lang="en-US" sz="2800" dirty="0" smtClean="0"/>
              <a:t> </a:t>
            </a:r>
            <a:r>
              <a:rPr lang="en-US" sz="2800" dirty="0" err="1" smtClean="0"/>
              <a:t>số</a:t>
            </a:r>
            <a:r>
              <a:rPr lang="en-US" sz="2800" dirty="0" smtClean="0"/>
              <a:t> 551/DP-DT </a:t>
            </a:r>
            <a:r>
              <a:rPr lang="en-US" sz="2800" dirty="0" err="1" smtClean="0"/>
              <a:t>ngày</a:t>
            </a:r>
            <a:r>
              <a:rPr lang="en-US" sz="2800" dirty="0" smtClean="0"/>
              <a:t> 25/5/2022 </a:t>
            </a:r>
            <a:r>
              <a:rPr lang="en-US" sz="2800" dirty="0" err="1" smtClean="0"/>
              <a:t>của</a:t>
            </a:r>
            <a:r>
              <a:rPr lang="en-US" sz="2800" dirty="0" smtClean="0"/>
              <a:t> </a:t>
            </a:r>
            <a:r>
              <a:rPr lang="en-US" sz="2800" dirty="0" err="1" smtClean="0"/>
              <a:t>Cục</a:t>
            </a:r>
            <a:r>
              <a:rPr lang="en-US" sz="2800" dirty="0" smtClean="0"/>
              <a:t> Y </a:t>
            </a:r>
            <a:r>
              <a:rPr lang="en-US" sz="2800" dirty="0" err="1" smtClean="0"/>
              <a:t>tế</a:t>
            </a:r>
            <a:r>
              <a:rPr lang="en-US" sz="2800" dirty="0" smtClean="0"/>
              <a:t> </a:t>
            </a:r>
            <a:r>
              <a:rPr lang="en-US" sz="2800" dirty="0" err="1" smtClean="0"/>
              <a:t>dự</a:t>
            </a:r>
            <a:r>
              <a:rPr lang="en-US" sz="2800" dirty="0" smtClean="0"/>
              <a:t> </a:t>
            </a:r>
            <a:r>
              <a:rPr lang="en-US" sz="2800" dirty="0" err="1" smtClean="0"/>
              <a:t>phòng</a:t>
            </a:r>
            <a:r>
              <a:rPr lang="en-US" sz="2800" dirty="0" smtClean="0"/>
              <a:t> </a:t>
            </a:r>
            <a:r>
              <a:rPr lang="en-US" sz="2800" dirty="0" err="1" smtClean="0"/>
              <a:t>về</a:t>
            </a:r>
            <a:r>
              <a:rPr lang="en-US" sz="2800" dirty="0" smtClean="0"/>
              <a:t> </a:t>
            </a:r>
            <a:r>
              <a:rPr lang="en-US" sz="2800" dirty="0" err="1" smtClean="0"/>
              <a:t>tăng</a:t>
            </a:r>
            <a:r>
              <a:rPr lang="en-US" sz="2800" dirty="0" smtClean="0"/>
              <a:t> </a:t>
            </a:r>
            <a:r>
              <a:rPr lang="en-US" sz="2800" dirty="0" err="1" smtClean="0"/>
              <a:t>cường</a:t>
            </a:r>
            <a:r>
              <a:rPr lang="en-US" sz="2800" dirty="0" smtClean="0"/>
              <a:t> </a:t>
            </a:r>
            <a:r>
              <a:rPr lang="en-US" sz="2800" dirty="0" err="1" smtClean="0"/>
              <a:t>giám</a:t>
            </a:r>
            <a:r>
              <a:rPr lang="en-US" sz="2800" dirty="0" smtClean="0"/>
              <a:t> </a:t>
            </a:r>
            <a:r>
              <a:rPr lang="en-US" sz="2800" dirty="0" err="1" smtClean="0"/>
              <a:t>sát</a:t>
            </a:r>
            <a:r>
              <a:rPr lang="en-US" sz="2800" dirty="0" smtClean="0"/>
              <a:t>, </a:t>
            </a:r>
            <a:r>
              <a:rPr lang="en-US" sz="2800" dirty="0" err="1" smtClean="0"/>
              <a:t>phòng</a:t>
            </a:r>
            <a:r>
              <a:rPr lang="en-US" sz="2800" dirty="0" smtClean="0"/>
              <a:t> </a:t>
            </a:r>
            <a:r>
              <a:rPr lang="en-US" sz="2800" dirty="0" err="1" smtClean="0"/>
              <a:t>chống</a:t>
            </a:r>
            <a:r>
              <a:rPr lang="en-US" sz="2800" dirty="0" smtClean="0"/>
              <a:t> </a:t>
            </a:r>
            <a:r>
              <a:rPr lang="en-US" sz="2800" dirty="0" err="1" smtClean="0"/>
              <a:t>bệnh</a:t>
            </a:r>
            <a:r>
              <a:rPr lang="en-US" sz="2800" dirty="0" smtClean="0"/>
              <a:t> </a:t>
            </a:r>
            <a:r>
              <a:rPr lang="en-US" sz="2800" dirty="0" err="1" smtClean="0"/>
              <a:t>đậu</a:t>
            </a:r>
            <a:r>
              <a:rPr lang="en-US" sz="2800" dirty="0" smtClean="0"/>
              <a:t> </a:t>
            </a:r>
            <a:r>
              <a:rPr lang="en-US" sz="2800" dirty="0" err="1" smtClean="0"/>
              <a:t>mùa</a:t>
            </a:r>
            <a:r>
              <a:rPr lang="en-US" sz="2800" dirty="0" smtClean="0"/>
              <a:t> </a:t>
            </a:r>
            <a:r>
              <a:rPr lang="en-US" sz="2800" dirty="0" err="1" smtClean="0"/>
              <a:t>khỉ</a:t>
            </a:r>
            <a:endParaRPr lang="en-US" sz="2800" dirty="0"/>
          </a:p>
        </p:txBody>
      </p:sp>
    </p:spTree>
    <p:extLst>
      <p:ext uri="{BB962C8B-B14F-4D97-AF65-F5344CB8AC3E}">
        <p14:creationId xmlns:p14="http://schemas.microsoft.com/office/powerpoint/2010/main" xmlns="" val="862304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5"/>
          <p:cNvSpPr txBox="1">
            <a:spLocks noGrp="1"/>
          </p:cNvSpPr>
          <p:nvPr>
            <p:ph type="body" idx="1"/>
          </p:nvPr>
        </p:nvSpPr>
        <p:spPr>
          <a:xfrm>
            <a:off x="35496" y="1851670"/>
            <a:ext cx="9073008" cy="1296144"/>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4000" b="1" dirty="0" smtClean="0">
                <a:solidFill>
                  <a:srgbClr val="FFFFFF"/>
                </a:solidFill>
                <a:latin typeface="+mn-lt"/>
              </a:rPr>
              <a:t>TRÂN TRỌNG CẢM ƠN</a:t>
            </a:r>
            <a:endParaRPr sz="4000" b="1" dirty="0">
              <a:solidFill>
                <a:srgbClr val="FFFFFF"/>
              </a:solidFill>
              <a:latin typeface="+mn-lt"/>
            </a:endParaRPr>
          </a:p>
        </p:txBody>
      </p:sp>
      <p:sp>
        <p:nvSpPr>
          <p:cNvPr id="141" name="Google Shape;141;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27</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10" name="Google Shape;110;p13"/>
          <p:cNvGrpSpPr/>
          <p:nvPr/>
        </p:nvGrpSpPr>
        <p:grpSpPr>
          <a:xfrm>
            <a:off x="600727" y="916247"/>
            <a:ext cx="964541" cy="1011307"/>
            <a:chOff x="5961125" y="1623900"/>
            <a:chExt cx="427450" cy="448175"/>
          </a:xfrm>
        </p:grpSpPr>
        <p:sp>
          <p:nvSpPr>
            <p:cNvPr id="111" name="Google Shape;111;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09;p13"/>
          <p:cNvSpPr txBox="1">
            <a:spLocks/>
          </p:cNvSpPr>
          <p:nvPr/>
        </p:nvSpPr>
        <p:spPr>
          <a:xfrm>
            <a:off x="1645800" y="683489"/>
            <a:ext cx="6022544" cy="579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2pPr>
            <a:lvl3pPr marR="0" lvl="2"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3pPr>
            <a:lvl4pPr marR="0" lvl="3"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4pPr>
            <a:lvl5pPr marR="0" lvl="4"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5pPr>
            <a:lvl6pPr marR="0" lvl="5"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6pPr>
            <a:lvl7pPr marR="0" lvl="6"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7pPr>
            <a:lvl8pPr marR="0" lvl="7"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8pPr>
            <a:lvl9pPr marR="0" lvl="8" algn="ctr" rtl="0" eaLnBrk="1" hangingPunct="1">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9pPr>
          </a:lstStyle>
          <a:p>
            <a:pPr algn="ctr"/>
            <a:endParaRPr lang="en-US" sz="1800" dirty="0"/>
          </a:p>
        </p:txBody>
      </p:sp>
      <p:sp>
        <p:nvSpPr>
          <p:cNvPr id="3" name="TextBox 2"/>
          <p:cNvSpPr txBox="1"/>
          <p:nvPr/>
        </p:nvSpPr>
        <p:spPr>
          <a:xfrm>
            <a:off x="0" y="483518"/>
            <a:ext cx="9144000" cy="3323987"/>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endParaRPr lang="en-US" sz="4400" b="1" kern="1200" dirty="0" smtClean="0">
              <a:solidFill>
                <a:prstClr val="black"/>
              </a:solidFill>
              <a:latin typeface="Calibri"/>
            </a:endParaRPr>
          </a:p>
          <a:p>
            <a:pPr algn="ctr"/>
            <a:endParaRPr lang="en-US" sz="4400" b="1" kern="1200" dirty="0">
              <a:solidFill>
                <a:prstClr val="black"/>
              </a:solidFill>
              <a:latin typeface="Calibri"/>
            </a:endParaRPr>
          </a:p>
          <a:p>
            <a:pPr algn="ctr"/>
            <a:r>
              <a:rPr lang="en-US" sz="4400" b="1" kern="1200" dirty="0" smtClean="0">
                <a:solidFill>
                  <a:prstClr val="black"/>
                </a:solidFill>
                <a:latin typeface="Calibri"/>
              </a:rPr>
              <a:t>1. </a:t>
            </a:r>
            <a:r>
              <a:rPr lang="vi-VN" sz="4400" b="1" kern="1200" dirty="0" smtClean="0">
                <a:solidFill>
                  <a:prstClr val="black"/>
                </a:solidFill>
                <a:latin typeface="Calibri" pitchFamily="34" charset="0"/>
                <a:cs typeface="Calibri" pitchFamily="34" charset="0"/>
              </a:rPr>
              <a:t>ĐẶC ĐIỂM </a:t>
            </a:r>
            <a:r>
              <a:rPr lang="vi-VN" sz="4400" b="1" kern="1200" dirty="0" smtClean="0">
                <a:solidFill>
                  <a:prstClr val="black"/>
                </a:solidFill>
                <a:latin typeface="Calibri"/>
              </a:rPr>
              <a:t>BỆNH ĐẬU MÙA KHỈ</a:t>
            </a:r>
            <a:endParaRPr lang="en-US" sz="4400" b="1" kern="1200" dirty="0" smtClean="0">
              <a:solidFill>
                <a:prstClr val="black"/>
              </a:solidFill>
              <a:latin typeface="Calibri"/>
            </a:endParaRPr>
          </a:p>
          <a:p>
            <a:endParaRPr lang="en-US" sz="4400" b="1" kern="1200" dirty="0">
              <a:solidFill>
                <a:prstClr val="black"/>
              </a:solidFill>
              <a:latin typeface="Calibri"/>
            </a:endParaRPr>
          </a:p>
          <a:p>
            <a:endParaRPr lang="en-US" sz="800" b="1" kern="1200" dirty="0" smtClean="0">
              <a:solidFill>
                <a:prstClr val="black"/>
              </a:solidFill>
              <a:latin typeface="Calibri"/>
            </a:endParaRPr>
          </a:p>
          <a:p>
            <a:endParaRPr lang="en-US" sz="800" b="1" kern="1200" dirty="0">
              <a:solidFill>
                <a:prstClr val="black"/>
              </a:solidFill>
              <a:latin typeface="Calibri"/>
            </a:endParaRPr>
          </a:p>
          <a:p>
            <a:endParaRPr lang="en-US" sz="900" b="1" kern="1200" dirty="0" smtClean="0">
              <a:solidFill>
                <a:prstClr val="black"/>
              </a:solidFill>
              <a:latin typeface="Calibri"/>
            </a:endParaRPr>
          </a:p>
          <a:p>
            <a:endParaRPr lang="en-US" sz="900" b="1" kern="1200" dirty="0" smtClean="0">
              <a:solidFill>
                <a:prstClr val="black"/>
              </a:solidFill>
              <a:latin typeface="Calibri"/>
            </a:endParaRPr>
          </a:p>
        </p:txBody>
      </p:sp>
    </p:spTree>
    <p:extLst>
      <p:ext uri="{BB962C8B-B14F-4D97-AF65-F5344CB8AC3E}">
        <p14:creationId xmlns:p14="http://schemas.microsoft.com/office/powerpoint/2010/main" xmlns="" val="217591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0"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altLang="vi-VN" b="1" dirty="0" smtClean="0">
                <a:solidFill>
                  <a:schemeClr val="bg1"/>
                </a:solidFill>
                <a:latin typeface="Roboto Slab" charset="0"/>
                <a:ea typeface="Roboto Slab" charset="0"/>
                <a:cs typeface="Arial" panose="020B0604020202020204" pitchFamily="34" charset="0"/>
              </a:rPr>
              <a:t>NGUYÊN NHÂN GÂY BỆNH</a:t>
            </a:r>
            <a:endParaRPr lang="en-US" altLang="vi-VN" b="1" dirty="0">
              <a:solidFill>
                <a:schemeClr val="bg1"/>
              </a:solidFill>
              <a:latin typeface="Roboto Slab" charset="0"/>
              <a:ea typeface="Roboto Slab" charset="0"/>
              <a:cs typeface="Arial" panose="020B0604020202020204" pitchFamily="34" charset="0"/>
            </a:endParaRPr>
          </a:p>
        </p:txBody>
      </p:sp>
      <p:sp>
        <p:nvSpPr>
          <p:cNvPr id="6" name="Content Placeholder 5"/>
          <p:cNvSpPr>
            <a:spLocks noGrp="1"/>
          </p:cNvSpPr>
          <p:nvPr>
            <p:ph idx="1"/>
          </p:nvPr>
        </p:nvSpPr>
        <p:spPr>
          <a:xfrm>
            <a:off x="323528" y="1000114"/>
            <a:ext cx="7056784" cy="4143386"/>
          </a:xfrm>
        </p:spPr>
        <p:txBody>
          <a:bodyPr>
            <a:normAutofit fontScale="62500" lnSpcReduction="20000"/>
          </a:bodyPr>
          <a:lstStyle/>
          <a:p>
            <a:pPr algn="just">
              <a:lnSpc>
                <a:spcPct val="120000"/>
              </a:lnSpc>
            </a:pPr>
            <a:r>
              <a:rPr lang="vi-VN" dirty="0" smtClean="0">
                <a:cs typeface="Calibri" pitchFamily="34" charset="0"/>
              </a:rPr>
              <a:t>Bệnh đậu mùa khỉ do virus đậu mùa khỉ thuộc chi </a:t>
            </a:r>
            <a:r>
              <a:rPr lang="vi-VN" i="1" dirty="0" smtClean="0">
                <a:cs typeface="Calibri" pitchFamily="34" charset="0"/>
              </a:rPr>
              <a:t>orthopoxvirus</a:t>
            </a:r>
            <a:r>
              <a:rPr lang="vi-VN" dirty="0" smtClean="0">
                <a:cs typeface="Calibri" pitchFamily="34" charset="0"/>
              </a:rPr>
              <a:t> của họ </a:t>
            </a:r>
            <a:r>
              <a:rPr lang="vi-VN" i="1" dirty="0" smtClean="0">
                <a:cs typeface="Calibri" pitchFamily="34" charset="0"/>
              </a:rPr>
              <a:t>Poxviridae</a:t>
            </a:r>
            <a:r>
              <a:rPr lang="vi-VN" dirty="0" smtClean="0">
                <a:cs typeface="Calibri" pitchFamily="34" charset="0"/>
              </a:rPr>
              <a:t> gây ra . </a:t>
            </a:r>
          </a:p>
          <a:p>
            <a:pPr algn="just">
              <a:lnSpc>
                <a:spcPct val="120000"/>
              </a:lnSpc>
            </a:pPr>
            <a:r>
              <a:rPr lang="vi-VN" dirty="0" smtClean="0">
                <a:cs typeface="Calibri" pitchFamily="34" charset="0"/>
              </a:rPr>
              <a:t>Có hai nhóm vi rút đậu mùa khỉ: nhóm Tây Phi và nhóm lưu vực Congo (Trung Phi). </a:t>
            </a:r>
          </a:p>
          <a:p>
            <a:pPr algn="just">
              <a:lnSpc>
                <a:spcPct val="120000"/>
              </a:lnSpc>
            </a:pPr>
            <a:r>
              <a:rPr lang="vi-VN" dirty="0" smtClean="0">
                <a:cs typeface="Calibri" pitchFamily="34" charset="0"/>
              </a:rPr>
              <a:t>Tên bệnh đậu mùa khỉ bắt nguồn từ việc phát hiện ban đầu về vi rút trên khỉ trong phòng thí nghiệm ở Đan Mạch vào năm 1958. </a:t>
            </a:r>
          </a:p>
          <a:p>
            <a:pPr algn="just">
              <a:lnSpc>
                <a:spcPct val="120000"/>
              </a:lnSpc>
            </a:pPr>
            <a:r>
              <a:rPr lang="vi-VN" dirty="0" smtClean="0">
                <a:cs typeface="Calibri" pitchFamily="34" charset="0"/>
              </a:rPr>
              <a:t>Trường hợp đầu tiên trên người được xác định ở một đứa trẻ ở Cộng hòa Dân chủ Congo vào </a:t>
            </a:r>
            <a:r>
              <a:rPr lang="vi-VN" smtClean="0">
                <a:cs typeface="Calibri" pitchFamily="34" charset="0"/>
              </a:rPr>
              <a:t>năm 1970</a:t>
            </a:r>
            <a:endParaRPr lang="en-US" smtClean="0">
              <a:cs typeface="Calibri" pitchFamily="34" charset="0"/>
            </a:endParaRPr>
          </a:p>
          <a:p>
            <a:pPr algn="just">
              <a:lnSpc>
                <a:spcPct val="120000"/>
              </a:lnSpc>
            </a:pPr>
            <a:r>
              <a:rPr lang="vi-VN"/>
              <a:t>Vật chủ bao gồm động vật gặm nhấm và động vật linh trưởng</a:t>
            </a:r>
            <a:endParaRPr lang="en-US"/>
          </a:p>
          <a:p>
            <a:pPr algn="just">
              <a:lnSpc>
                <a:spcPct val="120000"/>
              </a:lnSpc>
            </a:pPr>
            <a:endParaRPr lang="en-US" dirty="0">
              <a:cs typeface="Calibri"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52907" t="27013" r="3583" b="52901"/>
          <a:stretch/>
        </p:blipFill>
        <p:spPr>
          <a:xfrm>
            <a:off x="7740352" y="925637"/>
            <a:ext cx="1337558" cy="135808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68958" t="65189" r="5183" b="26410"/>
          <a:stretch/>
        </p:blipFill>
        <p:spPr>
          <a:xfrm>
            <a:off x="7567476" y="3016332"/>
            <a:ext cx="1576524" cy="1787666"/>
          </a:xfrm>
          <a:prstGeom prst="rect">
            <a:avLst/>
          </a:prstGeom>
        </p:spPr>
      </p:pic>
    </p:spTree>
    <p:extLst>
      <p:ext uri="{BB962C8B-B14F-4D97-AF65-F5344CB8AC3E}">
        <p14:creationId xmlns:p14="http://schemas.microsoft.com/office/powerpoint/2010/main" xmlns="" val="1156789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32"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altLang="vi-VN" sz="2800" b="1" dirty="0" smtClean="0">
                <a:solidFill>
                  <a:schemeClr val="bg1"/>
                </a:solidFill>
                <a:latin typeface="+mn-lt"/>
                <a:ea typeface="Roboto Slab" charset="0"/>
                <a:cs typeface="Calibri" pitchFamily="34" charset="0"/>
              </a:rPr>
              <a:t>ĐƯỜNG LÂY TRUYỀN</a:t>
            </a:r>
            <a:endParaRPr lang="en-US" altLang="vi-VN" sz="2800" b="1" dirty="0">
              <a:solidFill>
                <a:schemeClr val="bg1"/>
              </a:solidFill>
              <a:latin typeface="+mn-lt"/>
              <a:ea typeface="Roboto Slab" charset="0"/>
              <a:cs typeface="Calibri" pitchFamily="34" charset="0"/>
            </a:endParaRPr>
          </a:p>
        </p:txBody>
      </p:sp>
      <p:sp>
        <p:nvSpPr>
          <p:cNvPr id="6" name="Content Placeholder 5"/>
          <p:cNvSpPr>
            <a:spLocks noGrp="1"/>
          </p:cNvSpPr>
          <p:nvPr>
            <p:ph idx="1"/>
          </p:nvPr>
        </p:nvSpPr>
        <p:spPr>
          <a:xfrm>
            <a:off x="35496" y="987574"/>
            <a:ext cx="4680520" cy="4032447"/>
          </a:xfrm>
        </p:spPr>
        <p:txBody>
          <a:bodyPr>
            <a:noAutofit/>
          </a:bodyPr>
          <a:lstStyle/>
          <a:p>
            <a:pPr algn="just"/>
            <a:r>
              <a:rPr lang="vi-VN" sz="1800"/>
              <a:t>Bệnh đậu mùa khỉ có thể lây </a:t>
            </a:r>
            <a:r>
              <a:rPr lang="en-US" sz="1800" smtClean="0">
                <a:latin typeface="Arial" pitchFamily="34" charset="0"/>
                <a:cs typeface="Arial" pitchFamily="34" charset="0"/>
              </a:rPr>
              <a:t>từ động vật </a:t>
            </a:r>
            <a:r>
              <a:rPr lang="vi-VN" sz="1800" smtClean="0"/>
              <a:t>sang </a:t>
            </a:r>
            <a:r>
              <a:rPr lang="vi-VN" sz="1800"/>
              <a:t>người khi người có </a:t>
            </a:r>
            <a:r>
              <a:rPr lang="en-US" sz="1800" smtClean="0">
                <a:latin typeface="Arial" pitchFamily="34" charset="0"/>
                <a:cs typeface="Arial" pitchFamily="34" charset="0"/>
              </a:rPr>
              <a:t>TX</a:t>
            </a:r>
            <a:r>
              <a:rPr lang="vi-VN" sz="1800" smtClean="0"/>
              <a:t> </a:t>
            </a:r>
            <a:r>
              <a:rPr lang="vi-VN" sz="1800"/>
              <a:t>với động vật nhiễm </a:t>
            </a:r>
            <a:r>
              <a:rPr lang="vi-VN" sz="1800" smtClean="0"/>
              <a:t>bệnh</a:t>
            </a:r>
            <a:r>
              <a:rPr lang="en-US" sz="1800"/>
              <a:t> </a:t>
            </a:r>
            <a:r>
              <a:rPr lang="en-US" sz="1800" smtClean="0">
                <a:latin typeface="Arial" pitchFamily="34" charset="0"/>
                <a:cs typeface="Arial" pitchFamily="34" charset="0"/>
              </a:rPr>
              <a:t>qua</a:t>
            </a:r>
            <a:r>
              <a:rPr lang="en-US" sz="1800" smtClean="0"/>
              <a:t> </a:t>
            </a:r>
            <a:r>
              <a:rPr lang="vi-VN" sz="1800"/>
              <a:t>vết cắn hoặc tiếp xúc trực tiếp với máu, thịt, chất dịch cơ thể của động vật bị nhiễm bệnh hoặc tổn thương da / niêm </a:t>
            </a:r>
            <a:r>
              <a:rPr lang="vi-VN" sz="1800" smtClean="0"/>
              <a:t>mạc</a:t>
            </a:r>
            <a:r>
              <a:rPr lang="en-US" sz="1800" smtClean="0"/>
              <a:t>. </a:t>
            </a:r>
          </a:p>
          <a:p>
            <a:pPr algn="just"/>
            <a:r>
              <a:rPr lang="vi-VN" sz="1800" smtClean="0"/>
              <a:t>Virus </a:t>
            </a:r>
            <a:r>
              <a:rPr lang="vi-VN" sz="1800" dirty="0" smtClean="0"/>
              <a:t>đậu mùa khỉ lây truyền từ người này sang người khác khi tiếp xúc gần với </a:t>
            </a:r>
            <a:r>
              <a:rPr lang="vi-VN" sz="1800" smtClean="0"/>
              <a:t>tổn thương</a:t>
            </a:r>
            <a:r>
              <a:rPr lang="en-US" sz="1800" smtClean="0"/>
              <a:t> </a:t>
            </a:r>
            <a:r>
              <a:rPr lang="en-US" sz="1800" smtClean="0">
                <a:latin typeface="Arial" pitchFamily="34" charset="0"/>
                <a:cs typeface="Arial" pitchFamily="34" charset="0"/>
              </a:rPr>
              <a:t>da hoặc niêm mạc</a:t>
            </a:r>
            <a:r>
              <a:rPr lang="vi-VN" sz="1800" smtClean="0"/>
              <a:t>, </a:t>
            </a:r>
            <a:r>
              <a:rPr lang="vi-VN" sz="1800" dirty="0" smtClean="0"/>
              <a:t>dịch cơ thể, giọt đường </a:t>
            </a:r>
            <a:r>
              <a:rPr lang="vi-VN" sz="1800" smtClean="0"/>
              <a:t>hô hấp</a:t>
            </a:r>
            <a:r>
              <a:rPr lang="en-US" sz="1800" smtClean="0"/>
              <a:t> </a:t>
            </a:r>
            <a:r>
              <a:rPr lang="en-US" sz="1800" smtClean="0">
                <a:latin typeface="Arial" pitchFamily="34" charset="0"/>
                <a:cs typeface="Arial" pitchFamily="34" charset="0"/>
              </a:rPr>
              <a:t>trong thời gian có triệu chứng (thông thường từ 2-4 tuần) nhất là khi có nốt phát ban;</a:t>
            </a:r>
            <a:r>
              <a:rPr lang="vi-VN" sz="1800" smtClean="0"/>
              <a:t> </a:t>
            </a:r>
            <a:r>
              <a:rPr lang="en-US" sz="1800" smtClean="0">
                <a:latin typeface="Arial" pitchFamily="34" charset="0"/>
                <a:cs typeface="Arial" pitchFamily="34" charset="0"/>
              </a:rPr>
              <a:t>tiếp xúc với</a:t>
            </a:r>
            <a:r>
              <a:rPr lang="en-US" sz="1800" smtClean="0"/>
              <a:t> </a:t>
            </a:r>
            <a:r>
              <a:rPr lang="vi-VN" sz="1800" smtClean="0"/>
              <a:t>các vật</a:t>
            </a:r>
            <a:r>
              <a:rPr lang="en-US" sz="1800"/>
              <a:t> </a:t>
            </a:r>
            <a:r>
              <a:rPr lang="en-US" sz="1800" smtClean="0">
                <a:latin typeface="Arial" pitchFamily="34" charset="0"/>
                <a:cs typeface="Arial" pitchFamily="34" charset="0"/>
              </a:rPr>
              <a:t>dụng, đồ dùng</a:t>
            </a:r>
            <a:r>
              <a:rPr lang="vi-VN" sz="1800" smtClean="0">
                <a:latin typeface="Arial" pitchFamily="34" charset="0"/>
                <a:cs typeface="Arial" pitchFamily="34" charset="0"/>
              </a:rPr>
              <a:t> </a:t>
            </a:r>
            <a:r>
              <a:rPr lang="vi-VN" sz="1800" smtClean="0">
                <a:cs typeface="Arial" pitchFamily="34" charset="0"/>
              </a:rPr>
              <a:t>bị nhiễm</a:t>
            </a:r>
            <a:r>
              <a:rPr lang="en-US" sz="1800" smtClean="0">
                <a:cs typeface="Arial" pitchFamily="34" charset="0"/>
              </a:rPr>
              <a:t> </a:t>
            </a:r>
            <a:r>
              <a:rPr lang="en-US" sz="1800" smtClean="0">
                <a:latin typeface="Arial" pitchFamily="34" charset="0"/>
                <a:cs typeface="Arial" pitchFamily="34" charset="0"/>
              </a:rPr>
              <a:t>mầm bệnh</a:t>
            </a:r>
            <a:r>
              <a:rPr lang="vi-VN" sz="1800" smtClean="0">
                <a:latin typeface="Arial" pitchFamily="34" charset="0"/>
                <a:cs typeface="Arial" pitchFamily="34" charset="0"/>
              </a:rPr>
              <a:t> </a:t>
            </a:r>
            <a:r>
              <a:rPr lang="vi-VN" sz="1800" dirty="0" smtClean="0">
                <a:cs typeface="Arial" pitchFamily="34" charset="0"/>
              </a:rPr>
              <a:t>như chăn </a:t>
            </a:r>
            <a:r>
              <a:rPr lang="vi-VN" sz="1800" dirty="0" smtClean="0"/>
              <a:t>ga gối đệm</a:t>
            </a:r>
            <a:endParaRPr lang="en-US" sz="1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3" y="709612"/>
            <a:ext cx="4283968" cy="443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789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32"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altLang="vi-VN" sz="2800" b="1" dirty="0" smtClean="0">
                <a:solidFill>
                  <a:schemeClr val="bg1"/>
                </a:solidFill>
                <a:latin typeface="+mn-lt"/>
                <a:ea typeface="Roboto Slab" charset="0"/>
                <a:cs typeface="Calibri" pitchFamily="34" charset="0"/>
              </a:rPr>
              <a:t>ĐƯỜNG LÂY TRUYỀN</a:t>
            </a:r>
            <a:endParaRPr lang="en-US" altLang="vi-VN" sz="2800" b="1" dirty="0">
              <a:solidFill>
                <a:schemeClr val="bg1"/>
              </a:solidFill>
              <a:latin typeface="+mn-lt"/>
              <a:ea typeface="Roboto Slab" charset="0"/>
              <a:cs typeface="Calibri" pitchFamily="34" charset="0"/>
            </a:endParaRPr>
          </a:p>
        </p:txBody>
      </p:sp>
      <p:sp>
        <p:nvSpPr>
          <p:cNvPr id="6" name="Content Placeholder 5"/>
          <p:cNvSpPr>
            <a:spLocks noGrp="1"/>
          </p:cNvSpPr>
          <p:nvPr>
            <p:ph idx="1"/>
          </p:nvPr>
        </p:nvSpPr>
        <p:spPr/>
        <p:txBody>
          <a:bodyPr>
            <a:normAutofit/>
          </a:bodyPr>
          <a:lstStyle/>
          <a:p>
            <a:pPr algn="just"/>
            <a:r>
              <a:rPr lang="vi-VN" sz="2400"/>
              <a:t>Vi rút cũng có thể làm lây bệnh từ người đang có thai sang bào thai qua rau thai hoặc từ cha mẹ nhiễm bệnh sang con trong hoặc sau khi sinh do tiếp xúc trực tiếp da với da</a:t>
            </a:r>
            <a:r>
              <a:rPr lang="vi-VN" sz="2400" smtClean="0"/>
              <a:t>.</a:t>
            </a:r>
            <a:endParaRPr lang="en-US" sz="2400" smtClean="0"/>
          </a:p>
          <a:p>
            <a:pPr algn="just"/>
            <a:r>
              <a:rPr lang="vi-VN" sz="2400"/>
              <a:t>Sự lây truyền từ người sang người có giới hạn, với chuỗi truyền bệnh dài nhất được ghi nhận là 6 thế hệ</a:t>
            </a:r>
            <a:endParaRPr lang="en-US" sz="2400">
              <a:cs typeface="Calibri" pitchFamily="34" charset="0"/>
            </a:endParaRPr>
          </a:p>
          <a:p>
            <a:pPr algn="just"/>
            <a:endParaRPr lang="en-US" sz="2400" dirty="0"/>
          </a:p>
        </p:txBody>
      </p:sp>
    </p:spTree>
    <p:extLst>
      <p:ext uri="{BB962C8B-B14F-4D97-AF65-F5344CB8AC3E}">
        <p14:creationId xmlns:p14="http://schemas.microsoft.com/office/powerpoint/2010/main" xmlns="" val="156155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32" y="0"/>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sz="2800" b="1" smtClean="0">
                <a:solidFill>
                  <a:schemeClr val="bg1"/>
                </a:solidFill>
                <a:latin typeface="+mn-lt"/>
                <a:ea typeface="Roboto Slab" charset="0"/>
                <a:cs typeface="Calibri" pitchFamily="34" charset="0"/>
              </a:rPr>
              <a:t>TRIỆU CHỨNG</a:t>
            </a:r>
            <a:endParaRPr lang="en-US" altLang="vi-VN" sz="2800" b="1" dirty="0">
              <a:solidFill>
                <a:schemeClr val="bg1"/>
              </a:solidFill>
              <a:latin typeface="+mn-lt"/>
              <a:ea typeface="Roboto Slab" charset="0"/>
              <a:cs typeface="Calibri" pitchFamily="34" charset="0"/>
            </a:endParaRPr>
          </a:p>
        </p:txBody>
      </p:sp>
      <p:sp>
        <p:nvSpPr>
          <p:cNvPr id="6" name="Content Placeholder 5"/>
          <p:cNvSpPr>
            <a:spLocks noGrp="1"/>
          </p:cNvSpPr>
          <p:nvPr>
            <p:ph idx="1"/>
          </p:nvPr>
        </p:nvSpPr>
        <p:spPr>
          <a:xfrm>
            <a:off x="32" y="843558"/>
            <a:ext cx="5004016" cy="4176464"/>
          </a:xfrm>
        </p:spPr>
        <p:txBody>
          <a:bodyPr>
            <a:noAutofit/>
          </a:bodyPr>
          <a:lstStyle/>
          <a:p>
            <a:pPr algn="just"/>
            <a:r>
              <a:rPr lang="vi-VN" sz="1800" dirty="0" smtClean="0"/>
              <a:t>Giai đoạn ủ bệnh</a:t>
            </a:r>
            <a:r>
              <a:rPr lang="vi-VN" sz="1800" smtClean="0"/>
              <a:t>: </a:t>
            </a:r>
            <a:r>
              <a:rPr lang="en-US" sz="1800" smtClean="0"/>
              <a:t>t</a:t>
            </a:r>
            <a:r>
              <a:rPr lang="vi-VN" sz="1800" smtClean="0"/>
              <a:t>hường </a:t>
            </a:r>
            <a:r>
              <a:rPr lang="vi-VN" sz="1800" dirty="0" smtClean="0"/>
              <a:t>từ 6 đến 13 ngày nhưng cũng có thể từ 5 đến </a:t>
            </a:r>
            <a:r>
              <a:rPr lang="vi-VN" sz="1800" smtClean="0"/>
              <a:t>21 ngày</a:t>
            </a:r>
            <a:endParaRPr lang="en-US" sz="1800" smtClean="0"/>
          </a:p>
          <a:p>
            <a:pPr algn="just"/>
            <a:r>
              <a:rPr lang="vi-VN" sz="1800">
                <a:latin typeface="Arial" pitchFamily="34" charset="0"/>
                <a:cs typeface="Arial" pitchFamily="34" charset="0"/>
              </a:rPr>
              <a:t>B</a:t>
            </a:r>
            <a:r>
              <a:rPr lang="en-US" sz="1800" smtClean="0">
                <a:latin typeface="Arial" pitchFamily="34" charset="0"/>
                <a:cs typeface="Arial" pitchFamily="34" charset="0"/>
              </a:rPr>
              <a:t>iểu </a:t>
            </a:r>
            <a:r>
              <a:rPr lang="en-US" sz="1800">
                <a:latin typeface="Arial" pitchFamily="34" charset="0"/>
                <a:cs typeface="Arial" pitchFamily="34" charset="0"/>
              </a:rPr>
              <a:t>hiện triệu chứng tương tự như bệnh đậu mùa, tuy nhiên hay gặp tổn thương da toàn thân và có hạch </a:t>
            </a:r>
            <a:r>
              <a:rPr lang="en-US" sz="1800" smtClean="0">
                <a:latin typeface="Arial" pitchFamily="34" charset="0"/>
                <a:cs typeface="Arial" pitchFamily="34" charset="0"/>
              </a:rPr>
              <a:t>to</a:t>
            </a:r>
          </a:p>
          <a:p>
            <a:pPr algn="just"/>
            <a:r>
              <a:rPr lang="en-US" sz="1800"/>
              <a:t>N</a:t>
            </a:r>
            <a:r>
              <a:rPr lang="vi-VN" sz="1800" smtClean="0"/>
              <a:t>gười </a:t>
            </a:r>
            <a:r>
              <a:rPr lang="vi-VN" sz="1800"/>
              <a:t>nhiễm bệnh đậu mùa khỉ thường sốt, đau đầu dữ dội, đau cơ, đau lưng, giảm năng lượng, sưng hạch và phát ban hoặc tổn thương </a:t>
            </a:r>
            <a:r>
              <a:rPr lang="vi-VN" sz="1800" smtClean="0"/>
              <a:t>da</a:t>
            </a:r>
            <a:endParaRPr lang="en-US" sz="1800" smtClean="0"/>
          </a:p>
          <a:p>
            <a:pPr algn="just"/>
            <a:r>
              <a:rPr lang="vi-VN" sz="1800"/>
              <a:t>Các nốt phát ban thường bắt đầu trong vòng </a:t>
            </a:r>
            <a:r>
              <a:rPr lang="vi-VN" sz="1800" smtClean="0"/>
              <a:t>1- 3  sau sốt</a:t>
            </a:r>
            <a:r>
              <a:rPr lang="vi-VN" sz="1800"/>
              <a:t>. </a:t>
            </a:r>
            <a:r>
              <a:rPr lang="en-US" sz="1800" smtClean="0">
                <a:latin typeface="Arial" pitchFamily="34" charset="0"/>
                <a:cs typeface="Arial" pitchFamily="34" charset="0"/>
              </a:rPr>
              <a:t>Tổn thương có thể phẳng hoặc hơi gồ lên, chứa dịch trong hoặc hơi vàng, sau đó đóng vảy khô và bong ra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2089" y="781621"/>
            <a:ext cx="3923928" cy="4310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78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29344" y="-10954"/>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vi-VN" b="1">
                <a:solidFill>
                  <a:schemeClr val="bg1"/>
                </a:solidFill>
                <a:ea typeface="Roboto Slab" charset="0"/>
                <a:cs typeface="Calibri" pitchFamily="34" charset="0"/>
              </a:rPr>
              <a:t>TRIỆU CHỨNG</a:t>
            </a:r>
            <a:endParaRPr lang="en-US" altLang="vi-VN" b="1" dirty="0">
              <a:solidFill>
                <a:schemeClr val="bg1"/>
              </a:solidFill>
              <a:ea typeface="Roboto Slab" charset="0"/>
              <a:cs typeface="Calibri" pitchFamily="34" charset="0"/>
            </a:endParaRPr>
          </a:p>
        </p:txBody>
      </p:sp>
      <p:sp>
        <p:nvSpPr>
          <p:cNvPr id="6" name="Content Placeholder 5"/>
          <p:cNvSpPr>
            <a:spLocks noGrp="1"/>
          </p:cNvSpPr>
          <p:nvPr>
            <p:ph idx="1"/>
          </p:nvPr>
        </p:nvSpPr>
        <p:spPr>
          <a:xfrm>
            <a:off x="4139952" y="915566"/>
            <a:ext cx="4896544" cy="3240360"/>
          </a:xfrm>
        </p:spPr>
        <p:txBody>
          <a:bodyPr>
            <a:normAutofit fontScale="92500" lnSpcReduction="10000"/>
          </a:bodyPr>
          <a:lstStyle/>
          <a:p>
            <a:pPr algn="just"/>
            <a:r>
              <a:rPr lang="vi-VN" sz="2800"/>
              <a:t>Số lượng tổn thương da </a:t>
            </a:r>
            <a:r>
              <a:rPr lang="vi-VN" sz="2800" smtClean="0"/>
              <a:t>có </a:t>
            </a:r>
            <a:r>
              <a:rPr lang="vi-VN" sz="2800"/>
              <a:t>thể dao động </a:t>
            </a:r>
            <a:r>
              <a:rPr lang="vi-VN" sz="2800" smtClean="0"/>
              <a:t>từ một vài </a:t>
            </a:r>
            <a:r>
              <a:rPr lang="vi-VN" sz="2800"/>
              <a:t>cho đến vài nghìn nốt. Nốt phát ban có xu hướng tập trung ở mặt, lòng bàn tay và lòng bàn chân. Các tổn thương này cũng có thể gặp ở miệng, bộ phận sinh dục và mắt. </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3412" y="771550"/>
            <a:ext cx="3886539" cy="3384376"/>
          </a:xfrm>
          <a:prstGeom prst="rect">
            <a:avLst/>
          </a:prstGeom>
        </p:spPr>
      </p:pic>
      <p:sp>
        <p:nvSpPr>
          <p:cNvPr id="8" name="Content Placeholder 5"/>
          <p:cNvSpPr txBox="1">
            <a:spLocks/>
          </p:cNvSpPr>
          <p:nvPr/>
        </p:nvSpPr>
        <p:spPr>
          <a:xfrm>
            <a:off x="253413" y="4380966"/>
            <a:ext cx="8860788" cy="72996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vi-VN" sz="2800" smtClean="0"/>
              <a:t>Triệu chứng điển hình này thường kéo dài từ 2 đến 4 tuần và tự biến mất mà không cần điều trị</a:t>
            </a:r>
          </a:p>
          <a:p>
            <a:endParaRPr lang="en-US" sz="2800" dirty="0"/>
          </a:p>
        </p:txBody>
      </p:sp>
    </p:spTree>
    <p:extLst>
      <p:ext uri="{BB962C8B-B14F-4D97-AF65-F5344CB8AC3E}">
        <p14:creationId xmlns:p14="http://schemas.microsoft.com/office/powerpoint/2010/main" xmlns="" val="115678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p:cNvPr>
          <p:cNvSpPr/>
          <p:nvPr/>
        </p:nvSpPr>
        <p:spPr>
          <a:xfrm>
            <a:off x="29344" y="-10954"/>
            <a:ext cx="9144000" cy="709613"/>
          </a:xfrm>
          <a:prstGeom prst="rect">
            <a:avLst/>
          </a:prstGeom>
          <a:solidFill>
            <a:srgbClr val="006666"/>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vi-VN" altLang="vi-VN" b="1" smtClean="0">
                <a:solidFill>
                  <a:schemeClr val="bg1"/>
                </a:solidFill>
                <a:latin typeface="+mj-lt"/>
                <a:ea typeface="Roboto Slab" charset="0"/>
                <a:cs typeface="Arial" panose="020B0604020202020204" pitchFamily="34" charset="0"/>
              </a:rPr>
              <a:t>CHẨN ĐOÁN</a:t>
            </a:r>
            <a:endParaRPr lang="en-US" altLang="vi-VN" b="1" dirty="0">
              <a:solidFill>
                <a:schemeClr val="bg1"/>
              </a:solidFill>
              <a:latin typeface="+mj-lt"/>
              <a:ea typeface="Roboto Slab" charset="0"/>
              <a:cs typeface="Arial" panose="020B0604020202020204" pitchFamily="34" charset="0"/>
            </a:endParaRPr>
          </a:p>
        </p:txBody>
      </p:sp>
      <p:sp>
        <p:nvSpPr>
          <p:cNvPr id="6" name="Content Placeholder 5"/>
          <p:cNvSpPr>
            <a:spLocks noGrp="1"/>
          </p:cNvSpPr>
          <p:nvPr>
            <p:ph idx="1"/>
          </p:nvPr>
        </p:nvSpPr>
        <p:spPr/>
        <p:txBody>
          <a:bodyPr>
            <a:normAutofit/>
          </a:bodyPr>
          <a:lstStyle/>
          <a:p>
            <a:pPr algn="just">
              <a:lnSpc>
                <a:spcPct val="110000"/>
              </a:lnSpc>
            </a:pPr>
            <a:r>
              <a:rPr lang="vi-VN" sz="2400">
                <a:latin typeface="Arial" pitchFamily="34" charset="0"/>
                <a:cs typeface="Arial" pitchFamily="34" charset="0"/>
              </a:rPr>
              <a:t>Phát hiện DNA của virus bằng phản ứng chuỗi polymerase (PCR</a:t>
            </a:r>
            <a:r>
              <a:rPr lang="vi-VN" sz="2400" smtClean="0">
                <a:latin typeface="Arial" pitchFamily="34" charset="0"/>
                <a:cs typeface="Arial" pitchFamily="34" charset="0"/>
              </a:rPr>
              <a:t>).</a:t>
            </a:r>
            <a:r>
              <a:rPr lang="vi-VN" sz="2400">
                <a:latin typeface="Arial" pitchFamily="34" charset="0"/>
                <a:cs typeface="Arial" pitchFamily="34" charset="0"/>
              </a:rPr>
              <a:t> </a:t>
            </a:r>
            <a:endParaRPr lang="vi-VN" sz="2400" smtClean="0">
              <a:latin typeface="Arial" pitchFamily="34" charset="0"/>
              <a:cs typeface="Arial" pitchFamily="34" charset="0"/>
            </a:endParaRPr>
          </a:p>
          <a:p>
            <a:pPr algn="just">
              <a:lnSpc>
                <a:spcPct val="110000"/>
              </a:lnSpc>
            </a:pPr>
            <a:r>
              <a:rPr lang="vi-VN" sz="2400">
                <a:latin typeface="Arial" pitchFamily="34" charset="0"/>
                <a:cs typeface="Arial" pitchFamily="34" charset="0"/>
              </a:rPr>
              <a:t>M</a:t>
            </a:r>
            <a:r>
              <a:rPr lang="vi-VN" sz="2400" smtClean="0">
                <a:latin typeface="Arial" pitchFamily="34" charset="0"/>
                <a:cs typeface="Arial" pitchFamily="34" charset="0"/>
              </a:rPr>
              <a:t>ẫu </a:t>
            </a:r>
            <a:r>
              <a:rPr lang="en-US" sz="2400" smtClean="0">
                <a:latin typeface="Arial" pitchFamily="34" charset="0"/>
                <a:cs typeface="Arial" pitchFamily="34" charset="0"/>
              </a:rPr>
              <a:t>bệnh phẩm để </a:t>
            </a:r>
            <a:r>
              <a:rPr lang="vi-VN" sz="2400" smtClean="0">
                <a:latin typeface="Arial" pitchFamily="34" charset="0"/>
                <a:cs typeface="Arial" pitchFamily="34" charset="0"/>
              </a:rPr>
              <a:t>chẩn </a:t>
            </a:r>
            <a:r>
              <a:rPr lang="vi-VN" sz="2400">
                <a:latin typeface="Arial" pitchFamily="34" charset="0"/>
                <a:cs typeface="Arial" pitchFamily="34" charset="0"/>
              </a:rPr>
              <a:t>đoán tốt nhất </a:t>
            </a:r>
            <a:r>
              <a:rPr lang="en-US" sz="2400" smtClean="0">
                <a:latin typeface="Arial" pitchFamily="34" charset="0"/>
                <a:cs typeface="Arial" pitchFamily="34" charset="0"/>
              </a:rPr>
              <a:t>được lấy </a:t>
            </a:r>
            <a:r>
              <a:rPr lang="vi-VN" sz="2400" smtClean="0">
                <a:latin typeface="Arial" pitchFamily="34" charset="0"/>
                <a:cs typeface="Arial" pitchFamily="34" charset="0"/>
              </a:rPr>
              <a:t>từ </a:t>
            </a:r>
            <a:r>
              <a:rPr lang="en-US" sz="2400" smtClean="0">
                <a:latin typeface="Arial" pitchFamily="34" charset="0"/>
                <a:cs typeface="Arial" pitchFamily="34" charset="0"/>
              </a:rPr>
              <a:t>nốt</a:t>
            </a:r>
            <a:r>
              <a:rPr lang="vi-VN" sz="2400" smtClean="0">
                <a:latin typeface="Arial" pitchFamily="34" charset="0"/>
                <a:cs typeface="Arial" pitchFamily="34" charset="0"/>
              </a:rPr>
              <a:t> ban</a:t>
            </a:r>
            <a:r>
              <a:rPr lang="en-US" sz="2400" smtClean="0">
                <a:latin typeface="Arial" pitchFamily="34" charset="0"/>
                <a:cs typeface="Arial" pitchFamily="34" charset="0"/>
              </a:rPr>
              <a:t> </a:t>
            </a:r>
            <a:r>
              <a:rPr lang="vi-VN" sz="2400" smtClean="0">
                <a:latin typeface="Arial" pitchFamily="34" charset="0"/>
                <a:cs typeface="Arial" pitchFamily="34" charset="0"/>
              </a:rPr>
              <a:t>da</a:t>
            </a:r>
            <a:r>
              <a:rPr lang="vi-VN" sz="2400">
                <a:latin typeface="Arial" pitchFamily="34" charset="0"/>
                <a:cs typeface="Arial" pitchFamily="34" charset="0"/>
              </a:rPr>
              <a:t>, dịch hoặc lớp vảy, hoặc sinh thiết nếu có thể. </a:t>
            </a:r>
            <a:endParaRPr lang="vi-VN" sz="2400" smtClean="0">
              <a:latin typeface="Arial" pitchFamily="34" charset="0"/>
              <a:cs typeface="Arial" pitchFamily="34" charset="0"/>
            </a:endParaRPr>
          </a:p>
          <a:p>
            <a:pPr algn="just">
              <a:lnSpc>
                <a:spcPct val="110000"/>
              </a:lnSpc>
            </a:pPr>
            <a:r>
              <a:rPr lang="vi-VN" sz="2400" smtClean="0">
                <a:latin typeface="Arial" pitchFamily="34" charset="0"/>
                <a:cs typeface="Arial" pitchFamily="34" charset="0"/>
              </a:rPr>
              <a:t>Các </a:t>
            </a:r>
            <a:r>
              <a:rPr lang="vi-VN" sz="2400">
                <a:latin typeface="Arial" pitchFamily="34" charset="0"/>
                <a:cs typeface="Arial" pitchFamily="34" charset="0"/>
              </a:rPr>
              <a:t>phương pháp phát hiện kháng nguyên và kháng thể có thể không hữu ích </a:t>
            </a:r>
            <a:r>
              <a:rPr lang="vi-VN" sz="2400" smtClean="0">
                <a:latin typeface="Arial" pitchFamily="34" charset="0"/>
                <a:cs typeface="Arial" pitchFamily="34" charset="0"/>
              </a:rPr>
              <a:t>vì </a:t>
            </a:r>
            <a:r>
              <a:rPr lang="vi-VN" sz="2400">
                <a:latin typeface="Arial" pitchFamily="34" charset="0"/>
                <a:cs typeface="Arial" pitchFamily="34" charset="0"/>
              </a:rPr>
              <a:t>không phân biệt được giữa các </a:t>
            </a:r>
            <a:r>
              <a:rPr lang="vi-VN" sz="2400" smtClean="0">
                <a:latin typeface="Arial" pitchFamily="34" charset="0"/>
                <a:cs typeface="Arial" pitchFamily="34" charset="0"/>
              </a:rPr>
              <a:t>loại </a:t>
            </a:r>
            <a:r>
              <a:rPr lang="vi-VN" sz="2400">
                <a:latin typeface="Arial" pitchFamily="34" charset="0"/>
                <a:cs typeface="Arial" pitchFamily="34" charset="0"/>
              </a:rPr>
              <a:t>orthopoxvirus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331742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ownload mien phi slide 22">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download mien phi slide 22</Template>
  <TotalTime>3939</TotalTime>
  <Words>1273</Words>
  <Application>Microsoft Office PowerPoint</Application>
  <PresentationFormat>On-screen Show (16:9)</PresentationFormat>
  <Paragraphs>97</Paragraphs>
  <Slides>27</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Roboto Slab</vt:lpstr>
      <vt:lpstr>Nixie One</vt:lpstr>
      <vt:lpstr>Calibri</vt:lpstr>
      <vt:lpstr>Verdana</vt:lpstr>
      <vt:lpstr>Times New Roman</vt:lpstr>
      <vt:lpstr>MS PGothic</vt:lpstr>
      <vt:lpstr>Impact</vt:lpstr>
      <vt:lpstr>download mien phi slide 22</vt:lpstr>
      <vt:lpstr>Office Theme</vt:lpstr>
      <vt:lpstr>TỔNG QUAN VỀ BỆNH ĐẬU MÙA KHỈ</vt:lpstr>
      <vt:lpstr>NỘI DUNG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Phân bố số ca mắc đậu mùa khỉ ở các quốc gia không lưu hành bệnh (tính  đến 2/6/2022)</vt:lpstr>
      <vt:lpstr>TÌNH HÌNH BỆNH ĐẬU MÙA KHỈ</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VẮC XIN PHÒNG BỆNH COVID-19</dc:title>
  <dc:creator>Nhulam</dc:creator>
  <cp:lastModifiedBy>Le Tien Duat</cp:lastModifiedBy>
  <cp:revision>280</cp:revision>
  <dcterms:created xsi:type="dcterms:W3CDTF">2021-07-11T06:53:24Z</dcterms:created>
  <dcterms:modified xsi:type="dcterms:W3CDTF">2022-06-09T03:18:11Z</dcterms:modified>
</cp:coreProperties>
</file>